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6"/>
    <p:sldId id="257" r:id="rId27"/>
    <p:sldId id="258" r:id="rId28"/>
    <p:sldId id="259" r:id="rId29"/>
    <p:sldId id="260" r:id="rId30"/>
    <p:sldId id="261" r:id="rId31"/>
    <p:sldId id="262" r:id="rId32"/>
    <p:sldId id="263" r:id="rId33"/>
    <p:sldId id="264" r:id="rId34"/>
  </p:sldIdLst>
  <p:sldSz cx="9753600" cy="7315200"/>
  <p:notesSz cx="6858000" cy="9144000"/>
  <p:embeddedFontLst>
    <p:embeddedFont>
      <p:font typeface="Open Sans" charset="1" panose="020B0606030504020204"/>
      <p:regular r:id="rId6"/>
    </p:embeddedFont>
    <p:embeddedFont>
      <p:font typeface="Open Sans Bold" charset="1" panose="020B0806030504020204"/>
      <p:regular r:id="rId7"/>
    </p:embeddedFont>
    <p:embeddedFont>
      <p:font typeface="Open Sans Italics" charset="1" panose="020B0606030504020204"/>
      <p:regular r:id="rId8"/>
    </p:embeddedFont>
    <p:embeddedFont>
      <p:font typeface="Open Sans Bold Italics" charset="1" panose="020B0806030504020204"/>
      <p:regular r:id="rId9"/>
    </p:embeddedFont>
    <p:embeddedFont>
      <p:font typeface="Open Sans Extra Bold" charset="1" panose="020B0906030804020204"/>
      <p:regular r:id="rId10"/>
    </p:embeddedFont>
    <p:embeddedFont>
      <p:font typeface="Open Sans Extra Bold Italics" charset="1" panose="020B0906030804020204"/>
      <p:regular r:id="rId11"/>
    </p:embeddedFont>
    <p:embeddedFont>
      <p:font typeface="Open Sans Light" charset="1" panose="020B0306030504020204"/>
      <p:regular r:id="rId12"/>
    </p:embeddedFont>
    <p:embeddedFont>
      <p:font typeface="Open Sans Light Bold" charset="1" panose="020B0806030504020204"/>
      <p:regular r:id="rId13"/>
    </p:embeddedFont>
    <p:embeddedFont>
      <p:font typeface="Open Sans Light Italics" charset="1" panose="020B0306030504020204"/>
      <p:regular r:id="rId14"/>
    </p:embeddedFont>
    <p:embeddedFont>
      <p:font typeface="Open Sans Light Bold Italics" charset="1" panose="020B0806030504020204"/>
      <p:regular r:id="rId15"/>
    </p:embeddedFont>
    <p:embeddedFont>
      <p:font typeface="Arimo" charset="1" panose="020B0604020202020204"/>
      <p:regular r:id="rId16"/>
    </p:embeddedFont>
    <p:embeddedFont>
      <p:font typeface="Arimo Bold" charset="1" panose="020B0704020202020204"/>
      <p:regular r:id="rId17"/>
    </p:embeddedFont>
    <p:embeddedFont>
      <p:font typeface="Arimo Italics" charset="1" panose="020B0604020202090204"/>
      <p:regular r:id="rId18"/>
    </p:embeddedFont>
    <p:embeddedFont>
      <p:font typeface="Arimo Bold Italics" charset="1" panose="020B0704020202090204"/>
      <p:regular r:id="rId19"/>
    </p:embeddedFont>
    <p:embeddedFont>
      <p:font typeface="Now" charset="1" panose="00000500000000000000"/>
      <p:regular r:id="rId20"/>
    </p:embeddedFont>
    <p:embeddedFont>
      <p:font typeface="Now Bold" charset="1" panose="00000800000000000000"/>
      <p:regular r:id="rId21"/>
    </p:embeddedFont>
    <p:embeddedFont>
      <p:font typeface="Now Thin" charset="1" panose="00000300000000000000"/>
      <p:regular r:id="rId22"/>
    </p:embeddedFont>
    <p:embeddedFont>
      <p:font typeface="Now Light" charset="1" panose="00000400000000000000"/>
      <p:regular r:id="rId23"/>
    </p:embeddedFont>
    <p:embeddedFont>
      <p:font typeface="Now Medium" charset="1" panose="00000600000000000000"/>
      <p:regular r:id="rId24"/>
    </p:embeddedFont>
    <p:embeddedFont>
      <p:font typeface="Now Heavy" charset="1" panose="00000A00000000000000"/>
      <p:regular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slides/slide1.xml" Type="http://schemas.openxmlformats.org/officeDocument/2006/relationships/slide"/><Relationship Id="rId27" Target="slides/slide2.xml" Type="http://schemas.openxmlformats.org/officeDocument/2006/relationships/slide"/><Relationship Id="rId28" Target="slides/slide3.xml" Type="http://schemas.openxmlformats.org/officeDocument/2006/relationships/slide"/><Relationship Id="rId29" Target="slides/slide4.xml" Type="http://schemas.openxmlformats.org/officeDocument/2006/relationships/slide"/><Relationship Id="rId3" Target="viewProps.xml" Type="http://schemas.openxmlformats.org/officeDocument/2006/relationships/viewProps"/><Relationship Id="rId30" Target="slides/slide5.xml" Type="http://schemas.openxmlformats.org/officeDocument/2006/relationships/slide"/><Relationship Id="rId31" Target="slides/slide6.xml" Type="http://schemas.openxmlformats.org/officeDocument/2006/relationships/slide"/><Relationship Id="rId32" Target="slides/slide7.xml" Type="http://schemas.openxmlformats.org/officeDocument/2006/relationships/slide"/><Relationship Id="rId33" Target="slides/slide8.xml" Type="http://schemas.openxmlformats.org/officeDocument/2006/relationships/slide"/><Relationship Id="rId34" Target="slides/slide9.xml" Type="http://schemas.openxmlformats.org/officeDocument/2006/relationships/slide"/><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6.jpe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 Id="rId3" Target="../media/image8.jpe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12.jpeg" Type="http://schemas.openxmlformats.org/officeDocument/2006/relationships/image"/><Relationship Id="rId6" Target="../media/image9.png" Type="http://schemas.openxmlformats.org/officeDocument/2006/relationships/image"/><Relationship Id="rId7" Target="../media/image10.sv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13.jpeg" Type="http://schemas.openxmlformats.org/officeDocument/2006/relationships/image"/><Relationship Id="rId6" Target="../media/image9.png" Type="http://schemas.openxmlformats.org/officeDocument/2006/relationships/image"/><Relationship Id="rId7" Target="../media/image10.sv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14.jpeg" Type="http://schemas.openxmlformats.org/officeDocument/2006/relationships/image"/><Relationship Id="rId6" Target="../media/image9.png" Type="http://schemas.openxmlformats.org/officeDocument/2006/relationships/image"/><Relationship Id="rId7" Target="../media/image10.sv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5.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16.png" Type="http://schemas.openxmlformats.org/officeDocument/2006/relationships/image"/><Relationship Id="rId6" Target="../media/image17.png" Type="http://schemas.openxmlformats.org/officeDocument/2006/relationships/image"/><Relationship Id="rId7" Target="../media/image18.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19.jpe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0.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9F8C7F"/>
        </a:solidFill>
      </p:bgPr>
    </p:bg>
    <p:spTree>
      <p:nvGrpSpPr>
        <p:cNvPr id="1" name=""/>
        <p:cNvGrpSpPr/>
        <p:nvPr/>
      </p:nvGrpSpPr>
      <p:grpSpPr>
        <a:xfrm>
          <a:off x="0" y="0"/>
          <a:ext cx="0" cy="0"/>
          <a:chOff x="0" y="0"/>
          <a:chExt cx="0" cy="0"/>
        </a:xfrm>
      </p:grpSpPr>
      <p:grpSp>
        <p:nvGrpSpPr>
          <p:cNvPr name="Group 2" id="2"/>
          <p:cNvGrpSpPr/>
          <p:nvPr/>
        </p:nvGrpSpPr>
        <p:grpSpPr>
          <a:xfrm rot="0">
            <a:off x="-57150" y="-57150"/>
            <a:ext cx="9848850" cy="7429500"/>
            <a:chOff x="0" y="0"/>
            <a:chExt cx="13131800" cy="9906000"/>
          </a:xfrm>
        </p:grpSpPr>
        <p:pic>
          <p:nvPicPr>
            <p:cNvPr name="Picture 3" id="3"/>
            <p:cNvPicPr>
              <a:picLocks noChangeAspect="true"/>
            </p:cNvPicPr>
            <p:nvPr/>
          </p:nvPicPr>
          <p:blipFill>
            <a:blip r:embed="rId2">
              <a:alphaModFix amt="32999"/>
            </a:blip>
            <a:srcRect l="0" t="14922" r="0" b="14922"/>
            <a:stretch>
              <a:fillRect/>
            </a:stretch>
          </p:blipFill>
          <p:spPr>
            <a:xfrm flipH="false" flipV="false">
              <a:off x="0" y="0"/>
              <a:ext cx="13131800" cy="9906000"/>
            </a:xfrm>
            <a:prstGeom prst="rect">
              <a:avLst/>
            </a:prstGeom>
          </p:spPr>
        </p:pic>
      </p:grpSp>
      <p:sp>
        <p:nvSpPr>
          <p:cNvPr name="Freeform 4" id="4"/>
          <p:cNvSpPr/>
          <p:nvPr/>
        </p:nvSpPr>
        <p:spPr>
          <a:xfrm flipH="false" flipV="false" rot="0">
            <a:off x="28564" y="6515100"/>
            <a:ext cx="9772661" cy="805634"/>
          </a:xfrm>
          <a:custGeom>
            <a:avLst/>
            <a:gdLst/>
            <a:ahLst/>
            <a:cxnLst/>
            <a:rect r="r" b="b" t="t" l="l"/>
            <a:pathLst>
              <a:path h="805634" w="9772661">
                <a:moveTo>
                  <a:pt x="0" y="0"/>
                </a:moveTo>
                <a:lnTo>
                  <a:pt x="9772661" y="0"/>
                </a:lnTo>
                <a:lnTo>
                  <a:pt x="9772661" y="805634"/>
                </a:lnTo>
                <a:lnTo>
                  <a:pt x="0" y="805634"/>
                </a:lnTo>
                <a:lnTo>
                  <a:pt x="0" y="0"/>
                </a:lnTo>
                <a:close/>
              </a:path>
            </a:pathLst>
          </a:custGeom>
          <a:blipFill>
            <a:blip r:embed="rId3">
              <a:extLst>
                <a:ext uri="{96DAC541-7B7A-43D3-8B79-37D633B846F1}">
                  <asvg:svgBlip xmlns:asvg="http://schemas.microsoft.com/office/drawing/2016/SVG/main" r:embed="rId4"/>
                </a:ext>
              </a:extLst>
            </a:blip>
            <a:stretch>
              <a:fillRect l="0" t="-556519" r="0" b="-556519"/>
            </a:stretch>
          </a:blipFill>
        </p:spPr>
      </p:sp>
      <p:sp>
        <p:nvSpPr>
          <p:cNvPr name="TextBox 5" id="5"/>
          <p:cNvSpPr txBox="true"/>
          <p:nvPr/>
        </p:nvSpPr>
        <p:spPr>
          <a:xfrm rot="0">
            <a:off x="458262" y="1880635"/>
            <a:ext cx="8667750" cy="1864353"/>
          </a:xfrm>
          <a:prstGeom prst="rect">
            <a:avLst/>
          </a:prstGeom>
        </p:spPr>
        <p:txBody>
          <a:bodyPr anchor="t" rtlCol="false" tIns="0" lIns="0" bIns="0" rIns="0">
            <a:spAutoFit/>
          </a:bodyPr>
          <a:lstStyle/>
          <a:p>
            <a:pPr algn="ctr">
              <a:lnSpc>
                <a:spcPts val="15365"/>
              </a:lnSpc>
            </a:pPr>
            <a:r>
              <a:rPr lang="en-US" sz="10975">
                <a:solidFill>
                  <a:srgbClr val="FFFFFF"/>
                </a:solidFill>
                <a:latin typeface="Open Sans Extra Bold Bold Italics"/>
              </a:rPr>
              <a:t>HOME TOWN</a:t>
            </a:r>
          </a:p>
        </p:txBody>
      </p:sp>
      <p:sp>
        <p:nvSpPr>
          <p:cNvPr name="TextBox 6" id="6"/>
          <p:cNvSpPr txBox="true"/>
          <p:nvPr/>
        </p:nvSpPr>
        <p:spPr>
          <a:xfrm rot="0">
            <a:off x="632439" y="3794220"/>
            <a:ext cx="8649020" cy="256937"/>
          </a:xfrm>
          <a:prstGeom prst="rect">
            <a:avLst/>
          </a:prstGeom>
        </p:spPr>
        <p:txBody>
          <a:bodyPr anchor="t" rtlCol="false" tIns="0" lIns="0" bIns="0" rIns="0">
            <a:spAutoFit/>
          </a:bodyPr>
          <a:lstStyle/>
          <a:p>
            <a:pPr algn="ctr">
              <a:lnSpc>
                <a:spcPts val="2113"/>
              </a:lnSpc>
            </a:pPr>
            <a:r>
              <a:rPr lang="en-US" sz="1509" spc="256">
                <a:solidFill>
                  <a:srgbClr val="FFFFFF"/>
                </a:solidFill>
                <a:latin typeface="Open Sans"/>
              </a:rPr>
              <a:t>A REAL ESTATE COMPANY</a:t>
            </a:r>
          </a:p>
        </p:txBody>
      </p:sp>
      <p:sp>
        <p:nvSpPr>
          <p:cNvPr name="TextBox 7" id="7"/>
          <p:cNvSpPr txBox="true"/>
          <p:nvPr/>
        </p:nvSpPr>
        <p:spPr>
          <a:xfrm rot="0">
            <a:off x="381000" y="6772394"/>
            <a:ext cx="8649020" cy="256937"/>
          </a:xfrm>
          <a:prstGeom prst="rect">
            <a:avLst/>
          </a:prstGeom>
        </p:spPr>
        <p:txBody>
          <a:bodyPr anchor="t" rtlCol="false" tIns="0" lIns="0" bIns="0" rIns="0">
            <a:spAutoFit/>
          </a:bodyPr>
          <a:lstStyle/>
          <a:p>
            <a:pPr algn="ctr">
              <a:lnSpc>
                <a:spcPts val="2113"/>
              </a:lnSpc>
            </a:pPr>
            <a:r>
              <a:rPr lang="en-US" sz="1509" spc="256">
                <a:solidFill>
                  <a:srgbClr val="69442D"/>
                </a:solidFill>
                <a:latin typeface="Open Sans"/>
              </a:rPr>
              <a:t>PRESENTED BY GOLD DIGGERS</a:t>
            </a:r>
          </a:p>
        </p:txBody>
      </p:sp>
      <p:grpSp>
        <p:nvGrpSpPr>
          <p:cNvPr name="Group 8" id="8"/>
          <p:cNvGrpSpPr/>
          <p:nvPr/>
        </p:nvGrpSpPr>
        <p:grpSpPr>
          <a:xfrm rot="0">
            <a:off x="3871558" y="4688001"/>
            <a:ext cx="1991434" cy="1476124"/>
            <a:chOff x="0" y="0"/>
            <a:chExt cx="2655245" cy="1968166"/>
          </a:xfrm>
        </p:grpSpPr>
        <p:sp>
          <p:nvSpPr>
            <p:cNvPr name="Freeform 9" id="9"/>
            <p:cNvSpPr/>
            <p:nvPr/>
          </p:nvSpPr>
          <p:spPr>
            <a:xfrm flipH="false" flipV="false" rot="0">
              <a:off x="663811" y="0"/>
              <a:ext cx="1327623" cy="1327623"/>
            </a:xfrm>
            <a:custGeom>
              <a:avLst/>
              <a:gdLst/>
              <a:ahLst/>
              <a:cxnLst/>
              <a:rect r="r" b="b" t="t" l="l"/>
              <a:pathLst>
                <a:path h="1327623" w="1327623">
                  <a:moveTo>
                    <a:pt x="0" y="0"/>
                  </a:moveTo>
                  <a:lnTo>
                    <a:pt x="1327623" y="0"/>
                  </a:lnTo>
                  <a:lnTo>
                    <a:pt x="1327623" y="1327623"/>
                  </a:lnTo>
                  <a:lnTo>
                    <a:pt x="0" y="132762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TextBox 10" id="10"/>
            <p:cNvSpPr txBox="true"/>
            <p:nvPr/>
          </p:nvSpPr>
          <p:spPr>
            <a:xfrm rot="0">
              <a:off x="0" y="1323292"/>
              <a:ext cx="2655245" cy="439927"/>
            </a:xfrm>
            <a:prstGeom prst="rect">
              <a:avLst/>
            </a:prstGeom>
          </p:spPr>
          <p:txBody>
            <a:bodyPr anchor="t" rtlCol="false" tIns="0" lIns="0" bIns="0" rIns="0">
              <a:spAutoFit/>
            </a:bodyPr>
            <a:lstStyle/>
            <a:p>
              <a:pPr algn="ctr">
                <a:lnSpc>
                  <a:spcPts val="2780"/>
                </a:lnSpc>
              </a:pPr>
              <a:r>
                <a:rPr lang="en-US" sz="1986">
                  <a:solidFill>
                    <a:srgbClr val="FFFFFF"/>
                  </a:solidFill>
                  <a:latin typeface="Now Bold"/>
                </a:rPr>
                <a:t>HOME TOWN</a:t>
              </a:r>
            </a:p>
          </p:txBody>
        </p:sp>
        <p:sp>
          <p:nvSpPr>
            <p:cNvPr name="TextBox 11" id="11"/>
            <p:cNvSpPr txBox="true"/>
            <p:nvPr/>
          </p:nvSpPr>
          <p:spPr>
            <a:xfrm rot="0">
              <a:off x="225714" y="1733106"/>
              <a:ext cx="2203817" cy="183274"/>
            </a:xfrm>
            <a:prstGeom prst="rect">
              <a:avLst/>
            </a:prstGeom>
          </p:spPr>
          <p:txBody>
            <a:bodyPr anchor="t" rtlCol="false" tIns="0" lIns="0" bIns="0" rIns="0">
              <a:spAutoFit/>
            </a:bodyPr>
            <a:lstStyle/>
            <a:p>
              <a:pPr algn="ctr">
                <a:lnSpc>
                  <a:spcPts val="1170"/>
                </a:lnSpc>
              </a:pPr>
              <a:r>
                <a:rPr lang="en-US" sz="836" spc="278">
                  <a:solidFill>
                    <a:srgbClr val="FFFFFF"/>
                  </a:solidFill>
                  <a:latin typeface="Now Bold"/>
                </a:rPr>
                <a:t>REALTY</a:t>
              </a:r>
            </a:p>
          </p:txBody>
        </p:sp>
        <p:sp>
          <p:nvSpPr>
            <p:cNvPr name="AutoShape 12" id="12"/>
            <p:cNvSpPr/>
            <p:nvPr/>
          </p:nvSpPr>
          <p:spPr>
            <a:xfrm rot="0">
              <a:off x="796574" y="1954889"/>
              <a:ext cx="1062098" cy="0"/>
            </a:xfrm>
            <a:prstGeom prst="line">
              <a:avLst/>
            </a:prstGeom>
            <a:ln cap="flat" w="13276">
              <a:solidFill>
                <a:srgbClr val="FFFFFF"/>
              </a:solidFill>
              <a:prstDash val="solid"/>
              <a:headEnd type="none" len="sm" w="sm"/>
              <a:tailEnd type="none" len="sm" w="sm"/>
            </a:ln>
          </p:spPr>
        </p:sp>
      </p:gr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9F8C7F"/>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1133475" y="1781175"/>
            <a:ext cx="59053" cy="531474"/>
          </a:xfrm>
          <a:custGeom>
            <a:avLst/>
            <a:gdLst/>
            <a:ahLst/>
            <a:cxnLst/>
            <a:rect r="r" b="b" t="t" l="l"/>
            <a:pathLst>
              <a:path h="531474" w="59053">
                <a:moveTo>
                  <a:pt x="0" y="0"/>
                </a:moveTo>
                <a:lnTo>
                  <a:pt x="59053" y="0"/>
                </a:lnTo>
                <a:lnTo>
                  <a:pt x="59053" y="531474"/>
                </a:lnTo>
                <a:lnTo>
                  <a:pt x="0" y="531474"/>
                </a:lnTo>
                <a:lnTo>
                  <a:pt x="0" y="0"/>
                </a:lnTo>
                <a:close/>
              </a:path>
            </a:pathLst>
          </a:custGeom>
          <a:blipFill>
            <a:blip r:embed="rId2">
              <a:extLst>
                <a:ext uri="{96DAC541-7B7A-43D3-8B79-37D633B846F1}">
                  <asvg:svgBlip xmlns:asvg="http://schemas.microsoft.com/office/drawing/2016/SVG/main" r:embed="rId3"/>
                </a:ext>
              </a:extLst>
            </a:blip>
            <a:stretch>
              <a:fillRect l="-399999" t="0" r="-399999" b="0"/>
            </a:stretch>
          </a:blipFill>
        </p:spPr>
      </p:sp>
      <p:grpSp>
        <p:nvGrpSpPr>
          <p:cNvPr name="Group 3" id="3"/>
          <p:cNvGrpSpPr/>
          <p:nvPr/>
        </p:nvGrpSpPr>
        <p:grpSpPr>
          <a:xfrm rot="0">
            <a:off x="4857750" y="-76200"/>
            <a:ext cx="4916322" cy="7504918"/>
            <a:chOff x="0" y="0"/>
            <a:chExt cx="6555096" cy="10006557"/>
          </a:xfrm>
        </p:grpSpPr>
        <p:pic>
          <p:nvPicPr>
            <p:cNvPr name="Picture 4" id="4"/>
            <p:cNvPicPr>
              <a:picLocks noChangeAspect="true"/>
            </p:cNvPicPr>
            <p:nvPr/>
          </p:nvPicPr>
          <p:blipFill>
            <a:blip r:embed="rId4"/>
            <a:srcRect l="38898" t="0" r="17374" b="0"/>
            <a:stretch>
              <a:fillRect/>
            </a:stretch>
          </p:blipFill>
          <p:spPr>
            <a:xfrm flipH="false" flipV="false">
              <a:off x="0" y="0"/>
              <a:ext cx="6555096" cy="10006557"/>
            </a:xfrm>
            <a:prstGeom prst="rect">
              <a:avLst/>
            </a:prstGeom>
          </p:spPr>
        </p:pic>
      </p:grpSp>
      <p:sp>
        <p:nvSpPr>
          <p:cNvPr name="TextBox 5" id="5"/>
          <p:cNvSpPr txBox="true"/>
          <p:nvPr/>
        </p:nvSpPr>
        <p:spPr>
          <a:xfrm rot="0">
            <a:off x="911001" y="1076277"/>
            <a:ext cx="3552825" cy="688340"/>
          </a:xfrm>
          <a:prstGeom prst="rect">
            <a:avLst/>
          </a:prstGeom>
        </p:spPr>
        <p:txBody>
          <a:bodyPr anchor="t" rtlCol="false" tIns="0" lIns="0" bIns="0" rIns="0">
            <a:spAutoFit/>
          </a:bodyPr>
          <a:lstStyle/>
          <a:p>
            <a:pPr>
              <a:lnSpc>
                <a:spcPts val="5634"/>
              </a:lnSpc>
            </a:pPr>
            <a:r>
              <a:rPr lang="en-US" sz="4025">
                <a:solidFill>
                  <a:srgbClr val="FFFFFF"/>
                </a:solidFill>
                <a:latin typeface="Open Sans"/>
              </a:rPr>
              <a:t>Introduction</a:t>
            </a:r>
          </a:p>
        </p:txBody>
      </p:sp>
      <p:sp>
        <p:nvSpPr>
          <p:cNvPr name="TextBox 6" id="6"/>
          <p:cNvSpPr txBox="true"/>
          <p:nvPr/>
        </p:nvSpPr>
        <p:spPr>
          <a:xfrm rot="0">
            <a:off x="914400" y="2321084"/>
            <a:ext cx="3562603" cy="4578033"/>
          </a:xfrm>
          <a:prstGeom prst="rect">
            <a:avLst/>
          </a:prstGeom>
        </p:spPr>
        <p:txBody>
          <a:bodyPr anchor="t" rtlCol="false" tIns="0" lIns="0" bIns="0" rIns="0">
            <a:spAutoFit/>
          </a:bodyPr>
          <a:lstStyle/>
          <a:p>
            <a:pPr>
              <a:lnSpc>
                <a:spcPts val="2817"/>
              </a:lnSpc>
            </a:pPr>
            <a:r>
              <a:rPr lang="en-US" sz="2012">
                <a:solidFill>
                  <a:srgbClr val="FFFFFF"/>
                </a:solidFill>
                <a:latin typeface="Open Sans Light"/>
              </a:rPr>
              <a:t>Real estate listing management systems-an innovative application designed to revolutionize the way real estate professionals handle property listings. In an era where efficiency, accuracy, and seamless communication are paramount, our Real Estate Listing Management System stands as the modernization for the real estate industry.</a:t>
            </a:r>
          </a:p>
        </p:txBody>
      </p:sp>
      <p:grpSp>
        <p:nvGrpSpPr>
          <p:cNvPr name="Group 7" id="7"/>
          <p:cNvGrpSpPr/>
          <p:nvPr/>
        </p:nvGrpSpPr>
        <p:grpSpPr>
          <a:xfrm rot="0">
            <a:off x="8629330" y="6462531"/>
            <a:ext cx="1024759" cy="759589"/>
            <a:chOff x="0" y="0"/>
            <a:chExt cx="1366345" cy="1012785"/>
          </a:xfrm>
        </p:grpSpPr>
        <p:sp>
          <p:nvSpPr>
            <p:cNvPr name="Freeform 8" id="8"/>
            <p:cNvSpPr/>
            <p:nvPr/>
          </p:nvSpPr>
          <p:spPr>
            <a:xfrm flipH="false" flipV="false" rot="0">
              <a:off x="341586" y="0"/>
              <a:ext cx="683173" cy="683173"/>
            </a:xfrm>
            <a:custGeom>
              <a:avLst/>
              <a:gdLst/>
              <a:ahLst/>
              <a:cxnLst/>
              <a:rect r="r" b="b" t="t" l="l"/>
              <a:pathLst>
                <a:path h="683173" w="683173">
                  <a:moveTo>
                    <a:pt x="0" y="0"/>
                  </a:moveTo>
                  <a:lnTo>
                    <a:pt x="683173" y="0"/>
                  </a:lnTo>
                  <a:lnTo>
                    <a:pt x="683173" y="683173"/>
                  </a:lnTo>
                  <a:lnTo>
                    <a:pt x="0" y="68317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TextBox 9" id="9"/>
            <p:cNvSpPr txBox="true"/>
            <p:nvPr/>
          </p:nvSpPr>
          <p:spPr>
            <a:xfrm rot="0">
              <a:off x="0" y="681500"/>
              <a:ext cx="1366345" cy="225824"/>
            </a:xfrm>
            <a:prstGeom prst="rect">
              <a:avLst/>
            </a:prstGeom>
          </p:spPr>
          <p:txBody>
            <a:bodyPr anchor="t" rtlCol="false" tIns="0" lIns="0" bIns="0" rIns="0">
              <a:spAutoFit/>
            </a:bodyPr>
            <a:lstStyle/>
            <a:p>
              <a:pPr algn="ctr">
                <a:lnSpc>
                  <a:spcPts val="1430"/>
                </a:lnSpc>
              </a:pPr>
              <a:r>
                <a:rPr lang="en-US" sz="1022">
                  <a:solidFill>
                    <a:srgbClr val="FFFFFF"/>
                  </a:solidFill>
                  <a:latin typeface="Now Bold"/>
                </a:rPr>
                <a:t>HOME TOWN</a:t>
              </a:r>
            </a:p>
          </p:txBody>
        </p:sp>
        <p:sp>
          <p:nvSpPr>
            <p:cNvPr name="TextBox 10" id="10"/>
            <p:cNvSpPr txBox="true"/>
            <p:nvPr/>
          </p:nvSpPr>
          <p:spPr>
            <a:xfrm rot="0">
              <a:off x="116149" y="882580"/>
              <a:ext cx="1134047" cy="103557"/>
            </a:xfrm>
            <a:prstGeom prst="rect">
              <a:avLst/>
            </a:prstGeom>
          </p:spPr>
          <p:txBody>
            <a:bodyPr anchor="t" rtlCol="false" tIns="0" lIns="0" bIns="0" rIns="0">
              <a:spAutoFit/>
            </a:bodyPr>
            <a:lstStyle/>
            <a:p>
              <a:pPr algn="ctr">
                <a:lnSpc>
                  <a:spcPts val="602"/>
                </a:lnSpc>
              </a:pPr>
              <a:r>
                <a:rPr lang="en-US" sz="430" spc="143">
                  <a:solidFill>
                    <a:srgbClr val="FFFFFF"/>
                  </a:solidFill>
                  <a:latin typeface="Now Bold"/>
                </a:rPr>
                <a:t>REALTY</a:t>
              </a:r>
            </a:p>
          </p:txBody>
        </p:sp>
        <p:sp>
          <p:nvSpPr>
            <p:cNvPr name="AutoShape 11" id="11"/>
            <p:cNvSpPr/>
            <p:nvPr/>
          </p:nvSpPr>
          <p:spPr>
            <a:xfrm rot="0">
              <a:off x="409904" y="1005954"/>
              <a:ext cx="546538" cy="0"/>
            </a:xfrm>
            <a:prstGeom prst="line">
              <a:avLst/>
            </a:prstGeom>
            <a:ln cap="flat" w="6832">
              <a:solidFill>
                <a:srgbClr val="FFFFFF"/>
              </a:solidFill>
              <a:prstDash val="solid"/>
              <a:headEnd type="none" len="sm" w="sm"/>
              <a:tailEnd type="none" len="sm" w="sm"/>
            </a:ln>
          </p:spPr>
        </p:sp>
      </p:grpSp>
    </p:spTree>
  </p:cSld>
  <p:clrMapOvr>
    <a:masterClrMapping/>
  </p:clrMapOvr>
  <p:transition spd="fast">
    <p:cover dir="l"/>
  </p:transition>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4838700" y="-95250"/>
            <a:ext cx="4980067" cy="3772274"/>
            <a:chOff x="0" y="0"/>
            <a:chExt cx="6640090" cy="5029699"/>
          </a:xfrm>
        </p:grpSpPr>
        <p:pic>
          <p:nvPicPr>
            <p:cNvPr name="Picture 3" id="3"/>
            <p:cNvPicPr>
              <a:picLocks noChangeAspect="true"/>
            </p:cNvPicPr>
            <p:nvPr/>
          </p:nvPicPr>
          <p:blipFill>
            <a:blip r:embed="rId2"/>
            <a:srcRect l="10991" t="0" r="14748" b="0"/>
            <a:stretch>
              <a:fillRect/>
            </a:stretch>
          </p:blipFill>
          <p:spPr>
            <a:xfrm flipH="false" flipV="false">
              <a:off x="0" y="0"/>
              <a:ext cx="6640090" cy="5029699"/>
            </a:xfrm>
            <a:prstGeom prst="rect">
              <a:avLst/>
            </a:prstGeom>
          </p:spPr>
        </p:pic>
      </p:grpSp>
      <p:grpSp>
        <p:nvGrpSpPr>
          <p:cNvPr name="Group 4" id="4"/>
          <p:cNvGrpSpPr/>
          <p:nvPr/>
        </p:nvGrpSpPr>
        <p:grpSpPr>
          <a:xfrm rot="0">
            <a:off x="-57150" y="3638550"/>
            <a:ext cx="4953000" cy="3752850"/>
            <a:chOff x="0" y="0"/>
            <a:chExt cx="6604000" cy="5003800"/>
          </a:xfrm>
        </p:grpSpPr>
        <p:pic>
          <p:nvPicPr>
            <p:cNvPr name="Picture 5" id="5"/>
            <p:cNvPicPr>
              <a:picLocks noChangeAspect="true"/>
            </p:cNvPicPr>
            <p:nvPr/>
          </p:nvPicPr>
          <p:blipFill>
            <a:blip r:embed="rId3"/>
            <a:srcRect l="6945" t="0" r="18815" b="0"/>
            <a:stretch>
              <a:fillRect/>
            </a:stretch>
          </p:blipFill>
          <p:spPr>
            <a:xfrm flipH="false" flipV="false">
              <a:off x="0" y="0"/>
              <a:ext cx="6604000" cy="5003800"/>
            </a:xfrm>
            <a:prstGeom prst="rect">
              <a:avLst/>
            </a:prstGeom>
          </p:spPr>
        </p:pic>
      </p:grpSp>
      <p:sp>
        <p:nvSpPr>
          <p:cNvPr name="TextBox 6" id="6"/>
          <p:cNvSpPr txBox="true"/>
          <p:nvPr/>
        </p:nvSpPr>
        <p:spPr>
          <a:xfrm rot="0">
            <a:off x="638048" y="321973"/>
            <a:ext cx="1815650" cy="780994"/>
          </a:xfrm>
          <a:prstGeom prst="rect">
            <a:avLst/>
          </a:prstGeom>
        </p:spPr>
        <p:txBody>
          <a:bodyPr anchor="t" rtlCol="false" tIns="0" lIns="0" bIns="0" rIns="0">
            <a:spAutoFit/>
          </a:bodyPr>
          <a:lstStyle/>
          <a:p>
            <a:pPr>
              <a:lnSpc>
                <a:spcPts val="3153"/>
              </a:lnSpc>
            </a:pPr>
            <a:r>
              <a:rPr lang="en-US" sz="2252">
                <a:solidFill>
                  <a:srgbClr val="69442D"/>
                </a:solidFill>
                <a:latin typeface="Open Sans Bold"/>
              </a:rPr>
              <a:t>Problem Statement</a:t>
            </a:r>
          </a:p>
        </p:txBody>
      </p:sp>
      <p:sp>
        <p:nvSpPr>
          <p:cNvPr name="TextBox 7" id="7"/>
          <p:cNvSpPr txBox="true"/>
          <p:nvPr/>
        </p:nvSpPr>
        <p:spPr>
          <a:xfrm rot="0">
            <a:off x="4899859" y="4473734"/>
            <a:ext cx="4857750" cy="2111058"/>
          </a:xfrm>
          <a:prstGeom prst="rect">
            <a:avLst/>
          </a:prstGeom>
        </p:spPr>
        <p:txBody>
          <a:bodyPr anchor="t" rtlCol="false" tIns="0" lIns="0" bIns="0" rIns="0">
            <a:spAutoFit/>
          </a:bodyPr>
          <a:lstStyle/>
          <a:p>
            <a:pPr marL="434498" indent="-217249" lvl="1">
              <a:lnSpc>
                <a:spcPts val="2817"/>
              </a:lnSpc>
              <a:buFont typeface="Arial"/>
              <a:buChar char="•"/>
            </a:pPr>
            <a:r>
              <a:rPr lang="en-US" sz="2012">
                <a:solidFill>
                  <a:srgbClr val="69442D"/>
                </a:solidFill>
                <a:latin typeface="Open Sans Light"/>
              </a:rPr>
              <a:t>Data Accuracy and Integrity</a:t>
            </a:r>
          </a:p>
          <a:p>
            <a:pPr marL="434498" indent="-217249" lvl="1">
              <a:lnSpc>
                <a:spcPts val="2817"/>
              </a:lnSpc>
              <a:buFont typeface="Arial"/>
              <a:buChar char="•"/>
            </a:pPr>
            <a:r>
              <a:rPr lang="en-US" sz="2012">
                <a:solidFill>
                  <a:srgbClr val="69442D"/>
                </a:solidFill>
                <a:latin typeface="Open Sans Light"/>
              </a:rPr>
              <a:t>Efficient Search &amp; Filter Capabilities</a:t>
            </a:r>
          </a:p>
          <a:p>
            <a:pPr marL="434498" indent="-217249" lvl="1">
              <a:lnSpc>
                <a:spcPts val="2817"/>
              </a:lnSpc>
              <a:buFont typeface="Arial"/>
              <a:buChar char="•"/>
            </a:pPr>
            <a:r>
              <a:rPr lang="en-US" sz="2012">
                <a:solidFill>
                  <a:srgbClr val="69442D"/>
                </a:solidFill>
                <a:latin typeface="Open Sans Light"/>
              </a:rPr>
              <a:t>Visual Presentation and Multimedia Integration</a:t>
            </a:r>
          </a:p>
          <a:p>
            <a:pPr marL="434498" indent="-217249" lvl="1">
              <a:lnSpc>
                <a:spcPts val="2817"/>
              </a:lnSpc>
              <a:buFont typeface="Arial"/>
              <a:buChar char="•"/>
            </a:pPr>
            <a:r>
              <a:rPr lang="en-US" sz="2012">
                <a:solidFill>
                  <a:srgbClr val="69442D"/>
                </a:solidFill>
                <a:latin typeface="Open Sans Light"/>
              </a:rPr>
              <a:t>Notification and Alert Mechanisms</a:t>
            </a:r>
          </a:p>
          <a:p>
            <a:pPr marL="434498" indent="-217249" lvl="1">
              <a:lnSpc>
                <a:spcPts val="2817"/>
              </a:lnSpc>
              <a:buFont typeface="Arial"/>
              <a:buChar char="•"/>
            </a:pPr>
            <a:r>
              <a:rPr lang="en-US" sz="2012">
                <a:solidFill>
                  <a:srgbClr val="69442D"/>
                </a:solidFill>
                <a:latin typeface="Open Sans Light"/>
              </a:rPr>
              <a:t>Security and Privacy</a:t>
            </a:r>
          </a:p>
        </p:txBody>
      </p:sp>
      <p:grpSp>
        <p:nvGrpSpPr>
          <p:cNvPr name="Group 8" id="8"/>
          <p:cNvGrpSpPr/>
          <p:nvPr/>
        </p:nvGrpSpPr>
        <p:grpSpPr>
          <a:xfrm rot="0">
            <a:off x="5032813" y="208202"/>
            <a:ext cx="910976" cy="675249"/>
            <a:chOff x="0" y="0"/>
            <a:chExt cx="1214635" cy="900332"/>
          </a:xfrm>
        </p:grpSpPr>
        <p:sp>
          <p:nvSpPr>
            <p:cNvPr name="Freeform 9" id="9"/>
            <p:cNvSpPr/>
            <p:nvPr/>
          </p:nvSpPr>
          <p:spPr>
            <a:xfrm flipH="false" flipV="false" rot="0">
              <a:off x="303659" y="0"/>
              <a:ext cx="607318" cy="607318"/>
            </a:xfrm>
            <a:custGeom>
              <a:avLst/>
              <a:gdLst/>
              <a:ahLst/>
              <a:cxnLst/>
              <a:rect r="r" b="b" t="t" l="l"/>
              <a:pathLst>
                <a:path h="607318" w="607318">
                  <a:moveTo>
                    <a:pt x="0" y="0"/>
                  </a:moveTo>
                  <a:lnTo>
                    <a:pt x="607317" y="0"/>
                  </a:lnTo>
                  <a:lnTo>
                    <a:pt x="607317" y="607318"/>
                  </a:lnTo>
                  <a:lnTo>
                    <a:pt x="0" y="60731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TextBox 10" id="10"/>
            <p:cNvSpPr txBox="true"/>
            <p:nvPr/>
          </p:nvSpPr>
          <p:spPr>
            <a:xfrm rot="0">
              <a:off x="0" y="603715"/>
              <a:ext cx="1214635" cy="202865"/>
            </a:xfrm>
            <a:prstGeom prst="rect">
              <a:avLst/>
            </a:prstGeom>
          </p:spPr>
          <p:txBody>
            <a:bodyPr anchor="t" rtlCol="false" tIns="0" lIns="0" bIns="0" rIns="0">
              <a:spAutoFit/>
            </a:bodyPr>
            <a:lstStyle/>
            <a:p>
              <a:pPr algn="ctr">
                <a:lnSpc>
                  <a:spcPts val="1272"/>
                </a:lnSpc>
              </a:pPr>
              <a:r>
                <a:rPr lang="en-US" sz="908">
                  <a:solidFill>
                    <a:srgbClr val="69442D"/>
                  </a:solidFill>
                  <a:latin typeface="Now Bold"/>
                </a:rPr>
                <a:t>HOME TOWN</a:t>
              </a:r>
            </a:p>
          </p:txBody>
        </p:sp>
        <p:sp>
          <p:nvSpPr>
            <p:cNvPr name="TextBox 11" id="11"/>
            <p:cNvSpPr txBox="true"/>
            <p:nvPr/>
          </p:nvSpPr>
          <p:spPr>
            <a:xfrm rot="0">
              <a:off x="103252" y="791994"/>
              <a:ext cx="1008130" cy="84649"/>
            </a:xfrm>
            <a:prstGeom prst="rect">
              <a:avLst/>
            </a:prstGeom>
          </p:spPr>
          <p:txBody>
            <a:bodyPr anchor="t" rtlCol="false" tIns="0" lIns="0" bIns="0" rIns="0">
              <a:spAutoFit/>
            </a:bodyPr>
            <a:lstStyle/>
            <a:p>
              <a:pPr algn="ctr">
                <a:lnSpc>
                  <a:spcPts val="535"/>
                </a:lnSpc>
              </a:pPr>
              <a:r>
                <a:rPr lang="en-US" sz="382" spc="127">
                  <a:solidFill>
                    <a:srgbClr val="69442D"/>
                  </a:solidFill>
                  <a:latin typeface="Now Bold"/>
                </a:rPr>
                <a:t>REALTY</a:t>
              </a:r>
            </a:p>
          </p:txBody>
        </p:sp>
        <p:sp>
          <p:nvSpPr>
            <p:cNvPr name="AutoShape 12" id="12"/>
            <p:cNvSpPr/>
            <p:nvPr/>
          </p:nvSpPr>
          <p:spPr>
            <a:xfrm rot="0">
              <a:off x="364391" y="894259"/>
              <a:ext cx="485854" cy="0"/>
            </a:xfrm>
            <a:prstGeom prst="line">
              <a:avLst/>
            </a:prstGeom>
            <a:ln cap="flat" w="6073">
              <a:solidFill>
                <a:srgbClr val="FFFFFF"/>
              </a:solidFill>
              <a:prstDash val="solid"/>
              <a:headEnd type="none" len="sm" w="sm"/>
              <a:tailEnd type="none" len="sm" w="sm"/>
            </a:ln>
          </p:spPr>
        </p:sp>
      </p:grpSp>
      <p:grpSp>
        <p:nvGrpSpPr>
          <p:cNvPr name="Group 13" id="13"/>
          <p:cNvGrpSpPr/>
          <p:nvPr/>
        </p:nvGrpSpPr>
        <p:grpSpPr>
          <a:xfrm rot="0">
            <a:off x="148212" y="3846110"/>
            <a:ext cx="910976" cy="675249"/>
            <a:chOff x="0" y="0"/>
            <a:chExt cx="1214635" cy="900332"/>
          </a:xfrm>
        </p:grpSpPr>
        <p:sp>
          <p:nvSpPr>
            <p:cNvPr name="Freeform 14" id="14"/>
            <p:cNvSpPr/>
            <p:nvPr/>
          </p:nvSpPr>
          <p:spPr>
            <a:xfrm flipH="false" flipV="false" rot="0">
              <a:off x="303659" y="0"/>
              <a:ext cx="607318" cy="607318"/>
            </a:xfrm>
            <a:custGeom>
              <a:avLst/>
              <a:gdLst/>
              <a:ahLst/>
              <a:cxnLst/>
              <a:rect r="r" b="b" t="t" l="l"/>
              <a:pathLst>
                <a:path h="607318" w="607318">
                  <a:moveTo>
                    <a:pt x="0" y="0"/>
                  </a:moveTo>
                  <a:lnTo>
                    <a:pt x="607317" y="0"/>
                  </a:lnTo>
                  <a:lnTo>
                    <a:pt x="607317" y="607318"/>
                  </a:lnTo>
                  <a:lnTo>
                    <a:pt x="0" y="60731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TextBox 15" id="15"/>
            <p:cNvSpPr txBox="true"/>
            <p:nvPr/>
          </p:nvSpPr>
          <p:spPr>
            <a:xfrm rot="0">
              <a:off x="0" y="603715"/>
              <a:ext cx="1214635" cy="202865"/>
            </a:xfrm>
            <a:prstGeom prst="rect">
              <a:avLst/>
            </a:prstGeom>
          </p:spPr>
          <p:txBody>
            <a:bodyPr anchor="t" rtlCol="false" tIns="0" lIns="0" bIns="0" rIns="0">
              <a:spAutoFit/>
            </a:bodyPr>
            <a:lstStyle/>
            <a:p>
              <a:pPr algn="ctr">
                <a:lnSpc>
                  <a:spcPts val="1272"/>
                </a:lnSpc>
              </a:pPr>
              <a:r>
                <a:rPr lang="en-US" sz="908">
                  <a:solidFill>
                    <a:srgbClr val="69442D"/>
                  </a:solidFill>
                  <a:latin typeface="Now Bold"/>
                </a:rPr>
                <a:t>HOME TOWN</a:t>
              </a:r>
            </a:p>
          </p:txBody>
        </p:sp>
        <p:sp>
          <p:nvSpPr>
            <p:cNvPr name="TextBox 16" id="16"/>
            <p:cNvSpPr txBox="true"/>
            <p:nvPr/>
          </p:nvSpPr>
          <p:spPr>
            <a:xfrm rot="0">
              <a:off x="103252" y="791994"/>
              <a:ext cx="1008130" cy="84649"/>
            </a:xfrm>
            <a:prstGeom prst="rect">
              <a:avLst/>
            </a:prstGeom>
          </p:spPr>
          <p:txBody>
            <a:bodyPr anchor="t" rtlCol="false" tIns="0" lIns="0" bIns="0" rIns="0">
              <a:spAutoFit/>
            </a:bodyPr>
            <a:lstStyle/>
            <a:p>
              <a:pPr algn="ctr">
                <a:lnSpc>
                  <a:spcPts val="535"/>
                </a:lnSpc>
              </a:pPr>
              <a:r>
                <a:rPr lang="en-US" sz="382" spc="127">
                  <a:solidFill>
                    <a:srgbClr val="69442D"/>
                  </a:solidFill>
                  <a:latin typeface="Now Bold"/>
                </a:rPr>
                <a:t>REALTY</a:t>
              </a:r>
            </a:p>
          </p:txBody>
        </p:sp>
        <p:sp>
          <p:nvSpPr>
            <p:cNvPr name="AutoShape 17" id="17"/>
            <p:cNvSpPr/>
            <p:nvPr/>
          </p:nvSpPr>
          <p:spPr>
            <a:xfrm rot="0">
              <a:off x="364391" y="894259"/>
              <a:ext cx="485854" cy="0"/>
            </a:xfrm>
            <a:prstGeom prst="line">
              <a:avLst/>
            </a:prstGeom>
            <a:ln cap="flat" w="6073">
              <a:solidFill>
                <a:srgbClr val="FFFFFF"/>
              </a:solidFill>
              <a:prstDash val="solid"/>
              <a:headEnd type="none" len="sm" w="sm"/>
              <a:tailEnd type="none" len="sm" w="sm"/>
            </a:ln>
          </p:spPr>
        </p:sp>
      </p:grpSp>
      <p:sp>
        <p:nvSpPr>
          <p:cNvPr name="TextBox 18" id="18"/>
          <p:cNvSpPr txBox="true"/>
          <p:nvPr/>
        </p:nvSpPr>
        <p:spPr>
          <a:xfrm rot="0">
            <a:off x="643822" y="1224742"/>
            <a:ext cx="3562603" cy="2111057"/>
          </a:xfrm>
          <a:prstGeom prst="rect">
            <a:avLst/>
          </a:prstGeom>
        </p:spPr>
        <p:txBody>
          <a:bodyPr anchor="t" rtlCol="false" tIns="0" lIns="0" bIns="0" rIns="0">
            <a:spAutoFit/>
          </a:bodyPr>
          <a:lstStyle/>
          <a:p>
            <a:pPr>
              <a:lnSpc>
                <a:spcPts val="2817"/>
              </a:lnSpc>
            </a:pPr>
            <a:r>
              <a:rPr lang="en-US" sz="2012">
                <a:solidFill>
                  <a:srgbClr val="69442D"/>
                </a:solidFill>
                <a:latin typeface="Open Sans Light"/>
              </a:rPr>
              <a:t>A</a:t>
            </a:r>
            <a:r>
              <a:rPr lang="en-US" sz="2012">
                <a:solidFill>
                  <a:srgbClr val="69442D"/>
                </a:solidFill>
                <a:latin typeface="Open Sans Light"/>
              </a:rPr>
              <a:t>n arrangement, agreement, or contract for the marketing of real property through one or more real estate agents usually for a specific period —called also listing agreement</a:t>
            </a:r>
          </a:p>
        </p:txBody>
      </p:sp>
    </p:spTree>
  </p:cSld>
  <p:clrMapOvr>
    <a:masterClrMapping/>
  </p:clrMapOvr>
  <p:transition spd="slow">
    <p:push dir="l"/>
  </p:transition>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9753600" cy="7315200"/>
          </a:xfrm>
          <a:custGeom>
            <a:avLst/>
            <a:gdLst/>
            <a:ahLst/>
            <a:cxnLst/>
            <a:rect r="r" b="b" t="t" l="l"/>
            <a:pathLst>
              <a:path h="7315200" w="9753600">
                <a:moveTo>
                  <a:pt x="0" y="0"/>
                </a:moveTo>
                <a:lnTo>
                  <a:pt x="9753600" y="0"/>
                </a:lnTo>
                <a:lnTo>
                  <a:pt x="9753600" y="7315200"/>
                </a:lnTo>
                <a:lnTo>
                  <a:pt x="0" y="7315200"/>
                </a:lnTo>
                <a:lnTo>
                  <a:pt x="0" y="0"/>
                </a:lnTo>
                <a:close/>
              </a:path>
            </a:pathLst>
          </a:custGeom>
          <a:blipFill>
            <a:blip r:embed="rId2"/>
            <a:stretch>
              <a:fillRect l="-6497" t="0" r="-6497" b="0"/>
            </a:stretch>
          </a:blipFill>
        </p:spPr>
      </p:sp>
      <p:sp>
        <p:nvSpPr>
          <p:cNvPr name="Freeform 3" id="3"/>
          <p:cNvSpPr/>
          <p:nvPr/>
        </p:nvSpPr>
        <p:spPr>
          <a:xfrm flipH="false" flipV="false" rot="0">
            <a:off x="0" y="0"/>
            <a:ext cx="9772661" cy="805634"/>
          </a:xfrm>
          <a:custGeom>
            <a:avLst/>
            <a:gdLst/>
            <a:ahLst/>
            <a:cxnLst/>
            <a:rect r="r" b="b" t="t" l="l"/>
            <a:pathLst>
              <a:path h="805634" w="9772661">
                <a:moveTo>
                  <a:pt x="0" y="0"/>
                </a:moveTo>
                <a:lnTo>
                  <a:pt x="9772661" y="0"/>
                </a:lnTo>
                <a:lnTo>
                  <a:pt x="9772661" y="805634"/>
                </a:lnTo>
                <a:lnTo>
                  <a:pt x="0" y="805634"/>
                </a:lnTo>
                <a:lnTo>
                  <a:pt x="0" y="0"/>
                </a:lnTo>
                <a:close/>
              </a:path>
            </a:pathLst>
          </a:custGeom>
          <a:blipFill>
            <a:blip r:embed="rId3">
              <a:extLst>
                <a:ext uri="{96DAC541-7B7A-43D3-8B79-37D633B846F1}">
                  <asvg:svgBlip xmlns:asvg="http://schemas.microsoft.com/office/drawing/2016/SVG/main" r:embed="rId4"/>
                </a:ext>
              </a:extLst>
            </a:blip>
            <a:stretch>
              <a:fillRect l="0" t="-556519" r="0" b="-556519"/>
            </a:stretch>
          </a:blipFill>
        </p:spPr>
      </p:sp>
      <p:sp>
        <p:nvSpPr>
          <p:cNvPr name="Freeform 4" id="4"/>
          <p:cNvSpPr/>
          <p:nvPr/>
        </p:nvSpPr>
        <p:spPr>
          <a:xfrm flipH="false" flipV="false" rot="0">
            <a:off x="737630" y="1158459"/>
            <a:ext cx="8297401" cy="5833050"/>
          </a:xfrm>
          <a:custGeom>
            <a:avLst/>
            <a:gdLst/>
            <a:ahLst/>
            <a:cxnLst/>
            <a:rect r="r" b="b" t="t" l="l"/>
            <a:pathLst>
              <a:path h="5833050" w="8297401">
                <a:moveTo>
                  <a:pt x="0" y="0"/>
                </a:moveTo>
                <a:lnTo>
                  <a:pt x="8297401" y="0"/>
                </a:lnTo>
                <a:lnTo>
                  <a:pt x="8297401" y="5833050"/>
                </a:lnTo>
                <a:lnTo>
                  <a:pt x="0" y="5833050"/>
                </a:lnTo>
                <a:lnTo>
                  <a:pt x="0" y="0"/>
                </a:lnTo>
                <a:close/>
              </a:path>
            </a:pathLst>
          </a:custGeom>
          <a:blipFill>
            <a:blip r:embed="rId5"/>
            <a:stretch>
              <a:fillRect l="0" t="0" r="0" b="0"/>
            </a:stretch>
          </a:blipFill>
        </p:spPr>
      </p:sp>
      <p:sp>
        <p:nvSpPr>
          <p:cNvPr name="TextBox 5" id="5"/>
          <p:cNvSpPr txBox="true"/>
          <p:nvPr/>
        </p:nvSpPr>
        <p:spPr>
          <a:xfrm rot="0">
            <a:off x="143890" y="-21423"/>
            <a:ext cx="2132501" cy="711954"/>
          </a:xfrm>
          <a:prstGeom prst="rect">
            <a:avLst/>
          </a:prstGeom>
        </p:spPr>
        <p:txBody>
          <a:bodyPr anchor="t" rtlCol="false" tIns="0" lIns="0" bIns="0" rIns="0">
            <a:spAutoFit/>
          </a:bodyPr>
          <a:lstStyle/>
          <a:p>
            <a:pPr>
              <a:lnSpc>
                <a:spcPts val="5908"/>
              </a:lnSpc>
            </a:pPr>
            <a:r>
              <a:rPr lang="en-US" sz="4220">
                <a:solidFill>
                  <a:srgbClr val="69442D"/>
                </a:solidFill>
                <a:latin typeface="Open Sans"/>
              </a:rPr>
              <a:t>Solution</a:t>
            </a:r>
          </a:p>
        </p:txBody>
      </p:sp>
      <p:grpSp>
        <p:nvGrpSpPr>
          <p:cNvPr name="Group 6" id="6"/>
          <p:cNvGrpSpPr/>
          <p:nvPr/>
        </p:nvGrpSpPr>
        <p:grpSpPr>
          <a:xfrm rot="0">
            <a:off x="8751472" y="31410"/>
            <a:ext cx="1002128" cy="742814"/>
            <a:chOff x="0" y="0"/>
            <a:chExt cx="1336171" cy="990419"/>
          </a:xfrm>
        </p:grpSpPr>
        <p:sp>
          <p:nvSpPr>
            <p:cNvPr name="Freeform 7" id="7"/>
            <p:cNvSpPr/>
            <p:nvPr/>
          </p:nvSpPr>
          <p:spPr>
            <a:xfrm flipH="false" flipV="false" rot="0">
              <a:off x="334043" y="0"/>
              <a:ext cx="668085" cy="668085"/>
            </a:xfrm>
            <a:custGeom>
              <a:avLst/>
              <a:gdLst/>
              <a:ahLst/>
              <a:cxnLst/>
              <a:rect r="r" b="b" t="t" l="l"/>
              <a:pathLst>
                <a:path h="668085" w="668085">
                  <a:moveTo>
                    <a:pt x="0" y="0"/>
                  </a:moveTo>
                  <a:lnTo>
                    <a:pt x="668085" y="0"/>
                  </a:lnTo>
                  <a:lnTo>
                    <a:pt x="668085" y="668085"/>
                  </a:lnTo>
                  <a:lnTo>
                    <a:pt x="0" y="66808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cap="sq">
              <a:noFill/>
              <a:prstDash val="solid"/>
              <a:miter/>
            </a:ln>
          </p:spPr>
        </p:sp>
        <p:sp>
          <p:nvSpPr>
            <p:cNvPr name="TextBox 8" id="8"/>
            <p:cNvSpPr txBox="true"/>
            <p:nvPr/>
          </p:nvSpPr>
          <p:spPr>
            <a:xfrm rot="0">
              <a:off x="0" y="666029"/>
              <a:ext cx="1336171" cy="221257"/>
            </a:xfrm>
            <a:prstGeom prst="rect">
              <a:avLst/>
            </a:prstGeom>
          </p:spPr>
          <p:txBody>
            <a:bodyPr anchor="t" rtlCol="false" tIns="0" lIns="0" bIns="0" rIns="0">
              <a:spAutoFit/>
            </a:bodyPr>
            <a:lstStyle/>
            <a:p>
              <a:pPr algn="ctr">
                <a:lnSpc>
                  <a:spcPts val="1399"/>
                </a:lnSpc>
              </a:pPr>
              <a:r>
                <a:rPr lang="en-US" sz="999">
                  <a:solidFill>
                    <a:srgbClr val="69442D"/>
                  </a:solidFill>
                  <a:latin typeface="Now Bold"/>
                </a:rPr>
                <a:t>HOME TOWN</a:t>
              </a:r>
            </a:p>
          </p:txBody>
        </p:sp>
        <p:sp>
          <p:nvSpPr>
            <p:cNvPr name="TextBox 9" id="9"/>
            <p:cNvSpPr txBox="true"/>
            <p:nvPr/>
          </p:nvSpPr>
          <p:spPr>
            <a:xfrm rot="0">
              <a:off x="113584" y="872194"/>
              <a:ext cx="1109003" cy="92166"/>
            </a:xfrm>
            <a:prstGeom prst="rect">
              <a:avLst/>
            </a:prstGeom>
          </p:spPr>
          <p:txBody>
            <a:bodyPr anchor="t" rtlCol="false" tIns="0" lIns="0" bIns="0" rIns="0">
              <a:spAutoFit/>
            </a:bodyPr>
            <a:lstStyle/>
            <a:p>
              <a:pPr algn="ctr">
                <a:lnSpc>
                  <a:spcPts val="589"/>
                </a:lnSpc>
              </a:pPr>
              <a:r>
                <a:rPr lang="en-US" sz="420" spc="140">
                  <a:solidFill>
                    <a:srgbClr val="69442D"/>
                  </a:solidFill>
                  <a:latin typeface="Now Bold"/>
                </a:rPr>
                <a:t>REALTY</a:t>
              </a:r>
            </a:p>
          </p:txBody>
        </p:sp>
        <p:sp>
          <p:nvSpPr>
            <p:cNvPr name="AutoShape 10" id="10"/>
            <p:cNvSpPr/>
            <p:nvPr/>
          </p:nvSpPr>
          <p:spPr>
            <a:xfrm rot="0">
              <a:off x="400851" y="983738"/>
              <a:ext cx="534468" cy="0"/>
            </a:xfrm>
            <a:prstGeom prst="line">
              <a:avLst/>
            </a:prstGeom>
            <a:ln cap="flat" w="6681">
              <a:solidFill>
                <a:srgbClr val="69442D"/>
              </a:solidFill>
              <a:prstDash val="solid"/>
              <a:headEnd type="none" len="sm" w="sm"/>
              <a:tailEnd type="none" len="sm" w="sm"/>
            </a:ln>
          </p:spPr>
        </p:sp>
      </p:grpSp>
    </p:spTree>
  </p:cSld>
  <p:clrMapOvr>
    <a:masterClrMapping/>
  </p:clrMapOvr>
  <p:transition spd="fast">
    <p:circle/>
  </p:transition>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9753600" cy="7315200"/>
          </a:xfrm>
          <a:custGeom>
            <a:avLst/>
            <a:gdLst/>
            <a:ahLst/>
            <a:cxnLst/>
            <a:rect r="r" b="b" t="t" l="l"/>
            <a:pathLst>
              <a:path h="7315200" w="9753600">
                <a:moveTo>
                  <a:pt x="0" y="0"/>
                </a:moveTo>
                <a:lnTo>
                  <a:pt x="9753600" y="0"/>
                </a:lnTo>
                <a:lnTo>
                  <a:pt x="9753600" y="7315200"/>
                </a:lnTo>
                <a:lnTo>
                  <a:pt x="0" y="7315200"/>
                </a:lnTo>
                <a:lnTo>
                  <a:pt x="0" y="0"/>
                </a:lnTo>
                <a:close/>
              </a:path>
            </a:pathLst>
          </a:custGeom>
          <a:blipFill>
            <a:blip r:embed="rId2"/>
            <a:stretch>
              <a:fillRect l="-6497" t="0" r="-6497" b="0"/>
            </a:stretch>
          </a:blipFill>
        </p:spPr>
      </p:sp>
      <p:sp>
        <p:nvSpPr>
          <p:cNvPr name="Freeform 3" id="3"/>
          <p:cNvSpPr/>
          <p:nvPr/>
        </p:nvSpPr>
        <p:spPr>
          <a:xfrm flipH="false" flipV="false" rot="0">
            <a:off x="0" y="0"/>
            <a:ext cx="9772661" cy="805634"/>
          </a:xfrm>
          <a:custGeom>
            <a:avLst/>
            <a:gdLst/>
            <a:ahLst/>
            <a:cxnLst/>
            <a:rect r="r" b="b" t="t" l="l"/>
            <a:pathLst>
              <a:path h="805634" w="9772661">
                <a:moveTo>
                  <a:pt x="0" y="0"/>
                </a:moveTo>
                <a:lnTo>
                  <a:pt x="9772661" y="0"/>
                </a:lnTo>
                <a:lnTo>
                  <a:pt x="9772661" y="805634"/>
                </a:lnTo>
                <a:lnTo>
                  <a:pt x="0" y="805634"/>
                </a:lnTo>
                <a:lnTo>
                  <a:pt x="0" y="0"/>
                </a:lnTo>
                <a:close/>
              </a:path>
            </a:pathLst>
          </a:custGeom>
          <a:blipFill>
            <a:blip r:embed="rId3">
              <a:extLst>
                <a:ext uri="{96DAC541-7B7A-43D3-8B79-37D633B846F1}">
                  <asvg:svgBlip xmlns:asvg="http://schemas.microsoft.com/office/drawing/2016/SVG/main" r:embed="rId4"/>
                </a:ext>
              </a:extLst>
            </a:blip>
            <a:stretch>
              <a:fillRect l="0" t="-556519" r="0" b="-556519"/>
            </a:stretch>
          </a:blipFill>
        </p:spPr>
      </p:sp>
      <p:sp>
        <p:nvSpPr>
          <p:cNvPr name="Freeform 4" id="4"/>
          <p:cNvSpPr/>
          <p:nvPr/>
        </p:nvSpPr>
        <p:spPr>
          <a:xfrm flipH="false" flipV="false" rot="0">
            <a:off x="737630" y="1158459"/>
            <a:ext cx="8297401" cy="5833050"/>
          </a:xfrm>
          <a:custGeom>
            <a:avLst/>
            <a:gdLst/>
            <a:ahLst/>
            <a:cxnLst/>
            <a:rect r="r" b="b" t="t" l="l"/>
            <a:pathLst>
              <a:path h="5833050" w="8297401">
                <a:moveTo>
                  <a:pt x="0" y="0"/>
                </a:moveTo>
                <a:lnTo>
                  <a:pt x="8297401" y="0"/>
                </a:lnTo>
                <a:lnTo>
                  <a:pt x="8297401" y="5833050"/>
                </a:lnTo>
                <a:lnTo>
                  <a:pt x="0" y="5833050"/>
                </a:lnTo>
                <a:lnTo>
                  <a:pt x="0" y="0"/>
                </a:lnTo>
                <a:close/>
              </a:path>
            </a:pathLst>
          </a:custGeom>
          <a:blipFill>
            <a:blip r:embed="rId5"/>
            <a:stretch>
              <a:fillRect l="0" t="-423" r="0" b="-423"/>
            </a:stretch>
          </a:blipFill>
        </p:spPr>
      </p:sp>
      <p:sp>
        <p:nvSpPr>
          <p:cNvPr name="TextBox 5" id="5"/>
          <p:cNvSpPr txBox="true"/>
          <p:nvPr/>
        </p:nvSpPr>
        <p:spPr>
          <a:xfrm rot="0">
            <a:off x="143890" y="-21423"/>
            <a:ext cx="2132501" cy="711954"/>
          </a:xfrm>
          <a:prstGeom prst="rect">
            <a:avLst/>
          </a:prstGeom>
        </p:spPr>
        <p:txBody>
          <a:bodyPr anchor="t" rtlCol="false" tIns="0" lIns="0" bIns="0" rIns="0">
            <a:spAutoFit/>
          </a:bodyPr>
          <a:lstStyle/>
          <a:p>
            <a:pPr>
              <a:lnSpc>
                <a:spcPts val="5908"/>
              </a:lnSpc>
            </a:pPr>
            <a:r>
              <a:rPr lang="en-US" sz="4220">
                <a:solidFill>
                  <a:srgbClr val="69442D"/>
                </a:solidFill>
                <a:latin typeface="Open Sans"/>
              </a:rPr>
              <a:t>Solution</a:t>
            </a:r>
          </a:p>
        </p:txBody>
      </p:sp>
      <p:grpSp>
        <p:nvGrpSpPr>
          <p:cNvPr name="Group 6" id="6"/>
          <p:cNvGrpSpPr/>
          <p:nvPr/>
        </p:nvGrpSpPr>
        <p:grpSpPr>
          <a:xfrm rot="0">
            <a:off x="8751472" y="31410"/>
            <a:ext cx="1002128" cy="742814"/>
            <a:chOff x="0" y="0"/>
            <a:chExt cx="1336171" cy="990419"/>
          </a:xfrm>
        </p:grpSpPr>
        <p:sp>
          <p:nvSpPr>
            <p:cNvPr name="Freeform 7" id="7"/>
            <p:cNvSpPr/>
            <p:nvPr/>
          </p:nvSpPr>
          <p:spPr>
            <a:xfrm flipH="false" flipV="false" rot="0">
              <a:off x="334043" y="0"/>
              <a:ext cx="668085" cy="668085"/>
            </a:xfrm>
            <a:custGeom>
              <a:avLst/>
              <a:gdLst/>
              <a:ahLst/>
              <a:cxnLst/>
              <a:rect r="r" b="b" t="t" l="l"/>
              <a:pathLst>
                <a:path h="668085" w="668085">
                  <a:moveTo>
                    <a:pt x="0" y="0"/>
                  </a:moveTo>
                  <a:lnTo>
                    <a:pt x="668085" y="0"/>
                  </a:lnTo>
                  <a:lnTo>
                    <a:pt x="668085" y="668085"/>
                  </a:lnTo>
                  <a:lnTo>
                    <a:pt x="0" y="66808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cap="sq">
              <a:noFill/>
              <a:prstDash val="solid"/>
              <a:miter/>
            </a:ln>
          </p:spPr>
        </p:sp>
        <p:sp>
          <p:nvSpPr>
            <p:cNvPr name="TextBox 8" id="8"/>
            <p:cNvSpPr txBox="true"/>
            <p:nvPr/>
          </p:nvSpPr>
          <p:spPr>
            <a:xfrm rot="0">
              <a:off x="0" y="666029"/>
              <a:ext cx="1336171" cy="221257"/>
            </a:xfrm>
            <a:prstGeom prst="rect">
              <a:avLst/>
            </a:prstGeom>
          </p:spPr>
          <p:txBody>
            <a:bodyPr anchor="t" rtlCol="false" tIns="0" lIns="0" bIns="0" rIns="0">
              <a:spAutoFit/>
            </a:bodyPr>
            <a:lstStyle/>
            <a:p>
              <a:pPr algn="ctr">
                <a:lnSpc>
                  <a:spcPts val="1399"/>
                </a:lnSpc>
              </a:pPr>
              <a:r>
                <a:rPr lang="en-US" sz="999">
                  <a:solidFill>
                    <a:srgbClr val="69442D"/>
                  </a:solidFill>
                  <a:latin typeface="Now Bold"/>
                </a:rPr>
                <a:t>HOME TOWN</a:t>
              </a:r>
            </a:p>
          </p:txBody>
        </p:sp>
        <p:sp>
          <p:nvSpPr>
            <p:cNvPr name="TextBox 9" id="9"/>
            <p:cNvSpPr txBox="true"/>
            <p:nvPr/>
          </p:nvSpPr>
          <p:spPr>
            <a:xfrm rot="0">
              <a:off x="113584" y="872194"/>
              <a:ext cx="1109003" cy="92166"/>
            </a:xfrm>
            <a:prstGeom prst="rect">
              <a:avLst/>
            </a:prstGeom>
          </p:spPr>
          <p:txBody>
            <a:bodyPr anchor="t" rtlCol="false" tIns="0" lIns="0" bIns="0" rIns="0">
              <a:spAutoFit/>
            </a:bodyPr>
            <a:lstStyle/>
            <a:p>
              <a:pPr algn="ctr">
                <a:lnSpc>
                  <a:spcPts val="589"/>
                </a:lnSpc>
              </a:pPr>
              <a:r>
                <a:rPr lang="en-US" sz="420" spc="140">
                  <a:solidFill>
                    <a:srgbClr val="69442D"/>
                  </a:solidFill>
                  <a:latin typeface="Now Bold"/>
                </a:rPr>
                <a:t>REALTY</a:t>
              </a:r>
            </a:p>
          </p:txBody>
        </p:sp>
        <p:sp>
          <p:nvSpPr>
            <p:cNvPr name="AutoShape 10" id="10"/>
            <p:cNvSpPr/>
            <p:nvPr/>
          </p:nvSpPr>
          <p:spPr>
            <a:xfrm rot="0">
              <a:off x="400851" y="983738"/>
              <a:ext cx="534468" cy="0"/>
            </a:xfrm>
            <a:prstGeom prst="line">
              <a:avLst/>
            </a:prstGeom>
            <a:ln cap="flat" w="6681">
              <a:solidFill>
                <a:srgbClr val="69442D"/>
              </a:solidFill>
              <a:prstDash val="solid"/>
              <a:headEnd type="none" len="sm" w="sm"/>
              <a:tailEnd type="none" len="sm" w="sm"/>
            </a:ln>
          </p:spPr>
        </p:sp>
      </p:grpSp>
    </p:spTree>
  </p:cSld>
  <p:clrMapOvr>
    <a:masterClrMapping/>
  </p:clrMapOvr>
  <p:transition spd="slow">
    <p:push dir="r"/>
  </p:transition>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9753600" cy="7315200"/>
          </a:xfrm>
          <a:custGeom>
            <a:avLst/>
            <a:gdLst/>
            <a:ahLst/>
            <a:cxnLst/>
            <a:rect r="r" b="b" t="t" l="l"/>
            <a:pathLst>
              <a:path h="7315200" w="9753600">
                <a:moveTo>
                  <a:pt x="0" y="0"/>
                </a:moveTo>
                <a:lnTo>
                  <a:pt x="9753600" y="0"/>
                </a:lnTo>
                <a:lnTo>
                  <a:pt x="9753600" y="7315200"/>
                </a:lnTo>
                <a:lnTo>
                  <a:pt x="0" y="7315200"/>
                </a:lnTo>
                <a:lnTo>
                  <a:pt x="0" y="0"/>
                </a:lnTo>
                <a:close/>
              </a:path>
            </a:pathLst>
          </a:custGeom>
          <a:blipFill>
            <a:blip r:embed="rId2"/>
            <a:stretch>
              <a:fillRect l="-6497" t="0" r="-6497" b="0"/>
            </a:stretch>
          </a:blipFill>
        </p:spPr>
      </p:sp>
      <p:sp>
        <p:nvSpPr>
          <p:cNvPr name="Freeform 3" id="3"/>
          <p:cNvSpPr/>
          <p:nvPr/>
        </p:nvSpPr>
        <p:spPr>
          <a:xfrm flipH="false" flipV="false" rot="0">
            <a:off x="0" y="0"/>
            <a:ext cx="9772661" cy="805634"/>
          </a:xfrm>
          <a:custGeom>
            <a:avLst/>
            <a:gdLst/>
            <a:ahLst/>
            <a:cxnLst/>
            <a:rect r="r" b="b" t="t" l="l"/>
            <a:pathLst>
              <a:path h="805634" w="9772661">
                <a:moveTo>
                  <a:pt x="0" y="0"/>
                </a:moveTo>
                <a:lnTo>
                  <a:pt x="9772661" y="0"/>
                </a:lnTo>
                <a:lnTo>
                  <a:pt x="9772661" y="805634"/>
                </a:lnTo>
                <a:lnTo>
                  <a:pt x="0" y="805634"/>
                </a:lnTo>
                <a:lnTo>
                  <a:pt x="0" y="0"/>
                </a:lnTo>
                <a:close/>
              </a:path>
            </a:pathLst>
          </a:custGeom>
          <a:blipFill>
            <a:blip r:embed="rId3">
              <a:extLst>
                <a:ext uri="{96DAC541-7B7A-43D3-8B79-37D633B846F1}">
                  <asvg:svgBlip xmlns:asvg="http://schemas.microsoft.com/office/drawing/2016/SVG/main" r:embed="rId4"/>
                </a:ext>
              </a:extLst>
            </a:blip>
            <a:stretch>
              <a:fillRect l="0" t="-556519" r="0" b="-556519"/>
            </a:stretch>
          </a:blipFill>
        </p:spPr>
      </p:sp>
      <p:sp>
        <p:nvSpPr>
          <p:cNvPr name="Freeform 4" id="4"/>
          <p:cNvSpPr/>
          <p:nvPr/>
        </p:nvSpPr>
        <p:spPr>
          <a:xfrm flipH="false" flipV="false" rot="0">
            <a:off x="737630" y="1158459"/>
            <a:ext cx="8297401" cy="5833050"/>
          </a:xfrm>
          <a:custGeom>
            <a:avLst/>
            <a:gdLst/>
            <a:ahLst/>
            <a:cxnLst/>
            <a:rect r="r" b="b" t="t" l="l"/>
            <a:pathLst>
              <a:path h="5833050" w="8297401">
                <a:moveTo>
                  <a:pt x="0" y="0"/>
                </a:moveTo>
                <a:lnTo>
                  <a:pt x="8297401" y="0"/>
                </a:lnTo>
                <a:lnTo>
                  <a:pt x="8297401" y="5833050"/>
                </a:lnTo>
                <a:lnTo>
                  <a:pt x="0" y="5833050"/>
                </a:lnTo>
                <a:lnTo>
                  <a:pt x="0" y="0"/>
                </a:lnTo>
                <a:close/>
              </a:path>
            </a:pathLst>
          </a:custGeom>
          <a:blipFill>
            <a:blip r:embed="rId5"/>
            <a:stretch>
              <a:fillRect l="0" t="-1770" r="0" b="-1770"/>
            </a:stretch>
          </a:blipFill>
        </p:spPr>
      </p:sp>
      <p:sp>
        <p:nvSpPr>
          <p:cNvPr name="TextBox 5" id="5"/>
          <p:cNvSpPr txBox="true"/>
          <p:nvPr/>
        </p:nvSpPr>
        <p:spPr>
          <a:xfrm rot="0">
            <a:off x="143890" y="-21423"/>
            <a:ext cx="2132501" cy="711954"/>
          </a:xfrm>
          <a:prstGeom prst="rect">
            <a:avLst/>
          </a:prstGeom>
        </p:spPr>
        <p:txBody>
          <a:bodyPr anchor="t" rtlCol="false" tIns="0" lIns="0" bIns="0" rIns="0">
            <a:spAutoFit/>
          </a:bodyPr>
          <a:lstStyle/>
          <a:p>
            <a:pPr>
              <a:lnSpc>
                <a:spcPts val="5908"/>
              </a:lnSpc>
            </a:pPr>
            <a:r>
              <a:rPr lang="en-US" sz="4220">
                <a:solidFill>
                  <a:srgbClr val="69442D"/>
                </a:solidFill>
                <a:latin typeface="Open Sans"/>
              </a:rPr>
              <a:t>Solution</a:t>
            </a:r>
          </a:p>
        </p:txBody>
      </p:sp>
      <p:grpSp>
        <p:nvGrpSpPr>
          <p:cNvPr name="Group 6" id="6"/>
          <p:cNvGrpSpPr/>
          <p:nvPr/>
        </p:nvGrpSpPr>
        <p:grpSpPr>
          <a:xfrm rot="0">
            <a:off x="8751472" y="31410"/>
            <a:ext cx="1002128" cy="742814"/>
            <a:chOff x="0" y="0"/>
            <a:chExt cx="1336171" cy="990419"/>
          </a:xfrm>
        </p:grpSpPr>
        <p:sp>
          <p:nvSpPr>
            <p:cNvPr name="Freeform 7" id="7"/>
            <p:cNvSpPr/>
            <p:nvPr/>
          </p:nvSpPr>
          <p:spPr>
            <a:xfrm flipH="false" flipV="false" rot="0">
              <a:off x="334043" y="0"/>
              <a:ext cx="668085" cy="668085"/>
            </a:xfrm>
            <a:custGeom>
              <a:avLst/>
              <a:gdLst/>
              <a:ahLst/>
              <a:cxnLst/>
              <a:rect r="r" b="b" t="t" l="l"/>
              <a:pathLst>
                <a:path h="668085" w="668085">
                  <a:moveTo>
                    <a:pt x="0" y="0"/>
                  </a:moveTo>
                  <a:lnTo>
                    <a:pt x="668085" y="0"/>
                  </a:lnTo>
                  <a:lnTo>
                    <a:pt x="668085" y="668085"/>
                  </a:lnTo>
                  <a:lnTo>
                    <a:pt x="0" y="66808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cap="sq">
              <a:noFill/>
              <a:prstDash val="solid"/>
              <a:miter/>
            </a:ln>
          </p:spPr>
        </p:sp>
        <p:sp>
          <p:nvSpPr>
            <p:cNvPr name="TextBox 8" id="8"/>
            <p:cNvSpPr txBox="true"/>
            <p:nvPr/>
          </p:nvSpPr>
          <p:spPr>
            <a:xfrm rot="0">
              <a:off x="0" y="666029"/>
              <a:ext cx="1336171" cy="221257"/>
            </a:xfrm>
            <a:prstGeom prst="rect">
              <a:avLst/>
            </a:prstGeom>
          </p:spPr>
          <p:txBody>
            <a:bodyPr anchor="t" rtlCol="false" tIns="0" lIns="0" bIns="0" rIns="0">
              <a:spAutoFit/>
            </a:bodyPr>
            <a:lstStyle/>
            <a:p>
              <a:pPr algn="ctr">
                <a:lnSpc>
                  <a:spcPts val="1399"/>
                </a:lnSpc>
              </a:pPr>
              <a:r>
                <a:rPr lang="en-US" sz="999">
                  <a:solidFill>
                    <a:srgbClr val="69442D"/>
                  </a:solidFill>
                  <a:latin typeface="Now Bold"/>
                </a:rPr>
                <a:t>HOME TOWN</a:t>
              </a:r>
            </a:p>
          </p:txBody>
        </p:sp>
        <p:sp>
          <p:nvSpPr>
            <p:cNvPr name="TextBox 9" id="9"/>
            <p:cNvSpPr txBox="true"/>
            <p:nvPr/>
          </p:nvSpPr>
          <p:spPr>
            <a:xfrm rot="0">
              <a:off x="113584" y="872194"/>
              <a:ext cx="1109003" cy="92166"/>
            </a:xfrm>
            <a:prstGeom prst="rect">
              <a:avLst/>
            </a:prstGeom>
          </p:spPr>
          <p:txBody>
            <a:bodyPr anchor="t" rtlCol="false" tIns="0" lIns="0" bIns="0" rIns="0">
              <a:spAutoFit/>
            </a:bodyPr>
            <a:lstStyle/>
            <a:p>
              <a:pPr algn="ctr">
                <a:lnSpc>
                  <a:spcPts val="589"/>
                </a:lnSpc>
              </a:pPr>
              <a:r>
                <a:rPr lang="en-US" sz="420" spc="140">
                  <a:solidFill>
                    <a:srgbClr val="69442D"/>
                  </a:solidFill>
                  <a:latin typeface="Now Bold"/>
                </a:rPr>
                <a:t>REALTY</a:t>
              </a:r>
            </a:p>
          </p:txBody>
        </p:sp>
        <p:sp>
          <p:nvSpPr>
            <p:cNvPr name="AutoShape 10" id="10"/>
            <p:cNvSpPr/>
            <p:nvPr/>
          </p:nvSpPr>
          <p:spPr>
            <a:xfrm rot="0">
              <a:off x="400851" y="983738"/>
              <a:ext cx="534468" cy="0"/>
            </a:xfrm>
            <a:prstGeom prst="line">
              <a:avLst/>
            </a:prstGeom>
            <a:ln cap="flat" w="6681">
              <a:solidFill>
                <a:srgbClr val="69442D"/>
              </a:solidFill>
              <a:prstDash val="solid"/>
              <a:headEnd type="none" len="sm" w="sm"/>
              <a:tailEnd type="none" len="sm" w="sm"/>
            </a:ln>
          </p:spPr>
        </p:sp>
      </p:grpSp>
    </p:spTree>
  </p:cSld>
  <p:clrMapOvr>
    <a:masterClrMapping/>
  </p:clrMapOvr>
  <p:transition spd="slow">
    <p:push dir="r"/>
  </p:transition>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9F8C7F"/>
        </a:solidFill>
      </p:bgPr>
    </p:bg>
    <p:spTree>
      <p:nvGrpSpPr>
        <p:cNvPr id="1" name=""/>
        <p:cNvGrpSpPr/>
        <p:nvPr/>
      </p:nvGrpSpPr>
      <p:grpSpPr>
        <a:xfrm>
          <a:off x="0" y="0"/>
          <a:ext cx="0" cy="0"/>
          <a:chOff x="0" y="0"/>
          <a:chExt cx="0" cy="0"/>
        </a:xfrm>
      </p:grpSpPr>
      <p:grpSp>
        <p:nvGrpSpPr>
          <p:cNvPr name="Group 2" id="2"/>
          <p:cNvGrpSpPr/>
          <p:nvPr/>
        </p:nvGrpSpPr>
        <p:grpSpPr>
          <a:xfrm rot="0">
            <a:off x="-38100" y="-28575"/>
            <a:ext cx="4909213" cy="7371852"/>
            <a:chOff x="0" y="0"/>
            <a:chExt cx="6545617" cy="9829136"/>
          </a:xfrm>
        </p:grpSpPr>
        <p:pic>
          <p:nvPicPr>
            <p:cNvPr name="Picture 3" id="3"/>
            <p:cNvPicPr>
              <a:picLocks noChangeAspect="true"/>
            </p:cNvPicPr>
            <p:nvPr/>
          </p:nvPicPr>
          <p:blipFill>
            <a:blip r:embed="rId2"/>
            <a:srcRect l="9759" t="0" r="45872" b="0"/>
            <a:stretch>
              <a:fillRect/>
            </a:stretch>
          </p:blipFill>
          <p:spPr>
            <a:xfrm flipH="false" flipV="false">
              <a:off x="0" y="0"/>
              <a:ext cx="6545617" cy="9829136"/>
            </a:xfrm>
            <a:prstGeom prst="rect">
              <a:avLst/>
            </a:prstGeom>
          </p:spPr>
        </p:pic>
      </p:grpSp>
      <p:grpSp>
        <p:nvGrpSpPr>
          <p:cNvPr name="Group 4" id="4"/>
          <p:cNvGrpSpPr/>
          <p:nvPr/>
        </p:nvGrpSpPr>
        <p:grpSpPr>
          <a:xfrm rot="0">
            <a:off x="270244" y="161538"/>
            <a:ext cx="1132872" cy="839726"/>
            <a:chOff x="0" y="0"/>
            <a:chExt cx="1510496" cy="1119635"/>
          </a:xfrm>
        </p:grpSpPr>
        <p:sp>
          <p:nvSpPr>
            <p:cNvPr name="Freeform 5" id="5"/>
            <p:cNvSpPr/>
            <p:nvPr/>
          </p:nvSpPr>
          <p:spPr>
            <a:xfrm flipH="false" flipV="false" rot="0">
              <a:off x="377624" y="0"/>
              <a:ext cx="755248" cy="755248"/>
            </a:xfrm>
            <a:custGeom>
              <a:avLst/>
              <a:gdLst/>
              <a:ahLst/>
              <a:cxnLst/>
              <a:rect r="r" b="b" t="t" l="l"/>
              <a:pathLst>
                <a:path h="755248" w="755248">
                  <a:moveTo>
                    <a:pt x="0" y="0"/>
                  </a:moveTo>
                  <a:lnTo>
                    <a:pt x="755248" y="0"/>
                  </a:lnTo>
                  <a:lnTo>
                    <a:pt x="755248" y="755248"/>
                  </a:lnTo>
                  <a:lnTo>
                    <a:pt x="0" y="75524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TextBox 6" id="6"/>
            <p:cNvSpPr txBox="true"/>
            <p:nvPr/>
          </p:nvSpPr>
          <p:spPr>
            <a:xfrm rot="0">
              <a:off x="0" y="755409"/>
              <a:ext cx="1510496" cy="247638"/>
            </a:xfrm>
            <a:prstGeom prst="rect">
              <a:avLst/>
            </a:prstGeom>
          </p:spPr>
          <p:txBody>
            <a:bodyPr anchor="t" rtlCol="false" tIns="0" lIns="0" bIns="0" rIns="0">
              <a:spAutoFit/>
            </a:bodyPr>
            <a:lstStyle/>
            <a:p>
              <a:pPr algn="ctr">
                <a:lnSpc>
                  <a:spcPts val="1581"/>
                </a:lnSpc>
              </a:pPr>
              <a:r>
                <a:rPr lang="en-US" sz="1129">
                  <a:solidFill>
                    <a:srgbClr val="FFFFFF"/>
                  </a:solidFill>
                  <a:latin typeface="Now Bold"/>
                </a:rPr>
                <a:t>HOME TOWN</a:t>
              </a:r>
            </a:p>
          </p:txBody>
        </p:sp>
        <p:sp>
          <p:nvSpPr>
            <p:cNvPr name="TextBox 7" id="7"/>
            <p:cNvSpPr txBox="true"/>
            <p:nvPr/>
          </p:nvSpPr>
          <p:spPr>
            <a:xfrm rot="0">
              <a:off x="128403" y="987228"/>
              <a:ext cx="1253691" cy="102948"/>
            </a:xfrm>
            <a:prstGeom prst="rect">
              <a:avLst/>
            </a:prstGeom>
          </p:spPr>
          <p:txBody>
            <a:bodyPr anchor="t" rtlCol="false" tIns="0" lIns="0" bIns="0" rIns="0">
              <a:spAutoFit/>
            </a:bodyPr>
            <a:lstStyle/>
            <a:p>
              <a:pPr algn="ctr">
                <a:lnSpc>
                  <a:spcPts val="666"/>
                </a:lnSpc>
              </a:pPr>
              <a:r>
                <a:rPr lang="en-US" sz="475" spc="158">
                  <a:solidFill>
                    <a:srgbClr val="FFFFFF"/>
                  </a:solidFill>
                  <a:latin typeface="Now Bold"/>
                </a:rPr>
                <a:t>REALTY</a:t>
              </a:r>
            </a:p>
          </p:txBody>
        </p:sp>
        <p:sp>
          <p:nvSpPr>
            <p:cNvPr name="AutoShape 8" id="8"/>
            <p:cNvSpPr/>
            <p:nvPr/>
          </p:nvSpPr>
          <p:spPr>
            <a:xfrm rot="0">
              <a:off x="453149" y="1112083"/>
              <a:ext cx="604198" cy="0"/>
            </a:xfrm>
            <a:prstGeom prst="line">
              <a:avLst/>
            </a:prstGeom>
            <a:ln cap="flat" w="7552">
              <a:solidFill>
                <a:srgbClr val="FFFFFF"/>
              </a:solidFill>
              <a:prstDash val="solid"/>
              <a:headEnd type="none" len="sm" w="sm"/>
              <a:tailEnd type="none" len="sm" w="sm"/>
            </a:ln>
          </p:spPr>
        </p:sp>
      </p:grpSp>
      <p:sp>
        <p:nvSpPr>
          <p:cNvPr name="Freeform 9" id="9"/>
          <p:cNvSpPr/>
          <p:nvPr/>
        </p:nvSpPr>
        <p:spPr>
          <a:xfrm flipH="false" flipV="false" rot="0">
            <a:off x="7500191" y="3234687"/>
            <a:ext cx="1857754" cy="1857754"/>
          </a:xfrm>
          <a:custGeom>
            <a:avLst/>
            <a:gdLst/>
            <a:ahLst/>
            <a:cxnLst/>
            <a:rect r="r" b="b" t="t" l="l"/>
            <a:pathLst>
              <a:path h="1857754" w="1857754">
                <a:moveTo>
                  <a:pt x="0" y="0"/>
                </a:moveTo>
                <a:lnTo>
                  <a:pt x="1857754" y="0"/>
                </a:lnTo>
                <a:lnTo>
                  <a:pt x="1857754" y="1857754"/>
                </a:lnTo>
                <a:lnTo>
                  <a:pt x="0" y="1857754"/>
                </a:lnTo>
                <a:lnTo>
                  <a:pt x="0" y="0"/>
                </a:lnTo>
                <a:close/>
              </a:path>
            </a:pathLst>
          </a:custGeom>
          <a:blipFill>
            <a:blip r:embed="rId5"/>
            <a:stretch>
              <a:fillRect l="0" t="0" r="0" b="0"/>
            </a:stretch>
          </a:blipFill>
        </p:spPr>
      </p:sp>
      <p:sp>
        <p:nvSpPr>
          <p:cNvPr name="Freeform 10" id="10"/>
          <p:cNvSpPr/>
          <p:nvPr/>
        </p:nvSpPr>
        <p:spPr>
          <a:xfrm flipH="false" flipV="false" rot="0">
            <a:off x="5266768" y="1001265"/>
            <a:ext cx="2233423" cy="2233423"/>
          </a:xfrm>
          <a:custGeom>
            <a:avLst/>
            <a:gdLst/>
            <a:ahLst/>
            <a:cxnLst/>
            <a:rect r="r" b="b" t="t" l="l"/>
            <a:pathLst>
              <a:path h="2233423" w="2233423">
                <a:moveTo>
                  <a:pt x="0" y="0"/>
                </a:moveTo>
                <a:lnTo>
                  <a:pt x="2233423" y="0"/>
                </a:lnTo>
                <a:lnTo>
                  <a:pt x="2233423" y="2233422"/>
                </a:lnTo>
                <a:lnTo>
                  <a:pt x="0" y="2233422"/>
                </a:lnTo>
                <a:lnTo>
                  <a:pt x="0" y="0"/>
                </a:lnTo>
                <a:close/>
              </a:path>
            </a:pathLst>
          </a:custGeom>
          <a:blipFill>
            <a:blip r:embed="rId6"/>
            <a:stretch>
              <a:fillRect l="0" t="0" r="0" b="0"/>
            </a:stretch>
          </a:blipFill>
        </p:spPr>
      </p:sp>
      <p:sp>
        <p:nvSpPr>
          <p:cNvPr name="Freeform 11" id="11"/>
          <p:cNvSpPr/>
          <p:nvPr/>
        </p:nvSpPr>
        <p:spPr>
          <a:xfrm flipH="false" flipV="false" rot="0">
            <a:off x="5266768" y="5575621"/>
            <a:ext cx="2233423" cy="1486241"/>
          </a:xfrm>
          <a:custGeom>
            <a:avLst/>
            <a:gdLst/>
            <a:ahLst/>
            <a:cxnLst/>
            <a:rect r="r" b="b" t="t" l="l"/>
            <a:pathLst>
              <a:path h="1486241" w="2233423">
                <a:moveTo>
                  <a:pt x="0" y="0"/>
                </a:moveTo>
                <a:lnTo>
                  <a:pt x="2233423" y="0"/>
                </a:lnTo>
                <a:lnTo>
                  <a:pt x="2233423" y="1486241"/>
                </a:lnTo>
                <a:lnTo>
                  <a:pt x="0" y="1486241"/>
                </a:lnTo>
                <a:lnTo>
                  <a:pt x="0" y="0"/>
                </a:lnTo>
                <a:close/>
              </a:path>
            </a:pathLst>
          </a:custGeom>
          <a:blipFill>
            <a:blip r:embed="rId7"/>
            <a:stretch>
              <a:fillRect l="0" t="0" r="0" b="0"/>
            </a:stretch>
          </a:blipFill>
        </p:spPr>
      </p:sp>
      <p:sp>
        <p:nvSpPr>
          <p:cNvPr name="TextBox 12" id="12"/>
          <p:cNvSpPr txBox="true"/>
          <p:nvPr/>
        </p:nvSpPr>
        <p:spPr>
          <a:xfrm rot="0">
            <a:off x="5547587" y="189607"/>
            <a:ext cx="3562735" cy="688340"/>
          </a:xfrm>
          <a:prstGeom prst="rect">
            <a:avLst/>
          </a:prstGeom>
        </p:spPr>
        <p:txBody>
          <a:bodyPr anchor="t" rtlCol="false" tIns="0" lIns="0" bIns="0" rIns="0">
            <a:spAutoFit/>
          </a:bodyPr>
          <a:lstStyle/>
          <a:p>
            <a:pPr>
              <a:lnSpc>
                <a:spcPts val="5634"/>
              </a:lnSpc>
            </a:pPr>
            <a:r>
              <a:rPr lang="en-US" sz="4025">
                <a:solidFill>
                  <a:srgbClr val="FFFFFF"/>
                </a:solidFill>
                <a:latin typeface="Open Sans"/>
              </a:rPr>
              <a:t>Tools</a:t>
            </a:r>
          </a:p>
        </p:txBody>
      </p:sp>
    </p:spTree>
  </p:cSld>
  <p:clrMapOvr>
    <a:masterClrMapping/>
  </p:clrMapOvr>
  <p:transition spd="slow">
    <p:push dir="r"/>
  </p:transition>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9F8C7F"/>
        </a:solidFill>
      </p:bgPr>
    </p:bg>
    <p:spTree>
      <p:nvGrpSpPr>
        <p:cNvPr id="1" name=""/>
        <p:cNvGrpSpPr/>
        <p:nvPr/>
      </p:nvGrpSpPr>
      <p:grpSpPr>
        <a:xfrm>
          <a:off x="0" y="0"/>
          <a:ext cx="0" cy="0"/>
          <a:chOff x="0" y="0"/>
          <a:chExt cx="0" cy="0"/>
        </a:xfrm>
      </p:grpSpPr>
      <p:sp>
        <p:nvSpPr>
          <p:cNvPr name="Freeform 2" id="2"/>
          <p:cNvSpPr/>
          <p:nvPr/>
        </p:nvSpPr>
        <p:spPr>
          <a:xfrm flipH="false" flipV="false" rot="0">
            <a:off x="0" y="4876800"/>
            <a:ext cx="9773680" cy="2438709"/>
          </a:xfrm>
          <a:custGeom>
            <a:avLst/>
            <a:gdLst/>
            <a:ahLst/>
            <a:cxnLst/>
            <a:rect r="r" b="b" t="t" l="l"/>
            <a:pathLst>
              <a:path h="2438709" w="9773680">
                <a:moveTo>
                  <a:pt x="0" y="0"/>
                </a:moveTo>
                <a:lnTo>
                  <a:pt x="9773680" y="0"/>
                </a:lnTo>
                <a:lnTo>
                  <a:pt x="9773680" y="2438709"/>
                </a:lnTo>
                <a:lnTo>
                  <a:pt x="0" y="2438709"/>
                </a:lnTo>
                <a:lnTo>
                  <a:pt x="0" y="0"/>
                </a:lnTo>
                <a:close/>
              </a:path>
            </a:pathLst>
          </a:custGeom>
          <a:blipFill>
            <a:blip r:embed="rId2">
              <a:extLst>
                <a:ext uri="{96DAC541-7B7A-43D3-8B79-37D633B846F1}">
                  <asvg:svgBlip xmlns:asvg="http://schemas.microsoft.com/office/drawing/2016/SVG/main" r:embed="rId3"/>
                </a:ext>
              </a:extLst>
            </a:blip>
            <a:stretch>
              <a:fillRect l="0" t="-150386" r="0" b="-150386"/>
            </a:stretch>
          </a:blipFill>
        </p:spPr>
      </p:sp>
      <p:grpSp>
        <p:nvGrpSpPr>
          <p:cNvPr name="Group 3" id="3"/>
          <p:cNvGrpSpPr/>
          <p:nvPr/>
        </p:nvGrpSpPr>
        <p:grpSpPr>
          <a:xfrm rot="0">
            <a:off x="-42101" y="-23051"/>
            <a:ext cx="9844105" cy="4935579"/>
            <a:chOff x="0" y="0"/>
            <a:chExt cx="13125474" cy="6580772"/>
          </a:xfrm>
        </p:grpSpPr>
        <p:pic>
          <p:nvPicPr>
            <p:cNvPr name="Picture 4" id="4"/>
            <p:cNvPicPr>
              <a:picLocks noChangeAspect="true"/>
            </p:cNvPicPr>
            <p:nvPr/>
          </p:nvPicPr>
          <p:blipFill>
            <a:blip r:embed="rId4">
              <a:alphaModFix amt="29000"/>
            </a:blip>
            <a:srcRect l="0" t="5433" r="0" b="5433"/>
            <a:stretch>
              <a:fillRect/>
            </a:stretch>
          </p:blipFill>
          <p:spPr>
            <a:xfrm flipH="false" flipV="false">
              <a:off x="0" y="0"/>
              <a:ext cx="13125474" cy="6580772"/>
            </a:xfrm>
            <a:prstGeom prst="rect">
              <a:avLst/>
            </a:prstGeom>
          </p:spPr>
        </p:pic>
      </p:grpSp>
      <p:sp>
        <p:nvSpPr>
          <p:cNvPr name="TextBox 5" id="5"/>
          <p:cNvSpPr txBox="true"/>
          <p:nvPr/>
        </p:nvSpPr>
        <p:spPr>
          <a:xfrm rot="0">
            <a:off x="2162175" y="1946593"/>
            <a:ext cx="5429250" cy="688340"/>
          </a:xfrm>
          <a:prstGeom prst="rect">
            <a:avLst/>
          </a:prstGeom>
        </p:spPr>
        <p:txBody>
          <a:bodyPr anchor="t" rtlCol="false" tIns="0" lIns="0" bIns="0" rIns="0">
            <a:spAutoFit/>
          </a:bodyPr>
          <a:lstStyle/>
          <a:p>
            <a:pPr algn="ctr">
              <a:lnSpc>
                <a:spcPts val="5634"/>
              </a:lnSpc>
            </a:pPr>
            <a:r>
              <a:rPr lang="en-US" sz="4025">
                <a:solidFill>
                  <a:srgbClr val="FFFFFF"/>
                </a:solidFill>
                <a:latin typeface="Open Sans"/>
              </a:rPr>
              <a:t>Out Come</a:t>
            </a:r>
          </a:p>
        </p:txBody>
      </p:sp>
      <p:sp>
        <p:nvSpPr>
          <p:cNvPr name="TextBox 6" id="6"/>
          <p:cNvSpPr txBox="true"/>
          <p:nvPr/>
        </p:nvSpPr>
        <p:spPr>
          <a:xfrm rot="0">
            <a:off x="3458817" y="5366067"/>
            <a:ext cx="2835967" cy="1217613"/>
          </a:xfrm>
          <a:prstGeom prst="rect">
            <a:avLst/>
          </a:prstGeom>
        </p:spPr>
        <p:txBody>
          <a:bodyPr anchor="t" rtlCol="false" tIns="0" lIns="0" bIns="0" rIns="0">
            <a:spAutoFit/>
          </a:bodyPr>
          <a:lstStyle/>
          <a:p>
            <a:pPr marL="499267" indent="-249633" lvl="1">
              <a:lnSpc>
                <a:spcPts val="3237"/>
              </a:lnSpc>
              <a:buFont typeface="Arial"/>
              <a:buChar char="•"/>
            </a:pPr>
            <a:r>
              <a:rPr lang="en-US" sz="2312">
                <a:solidFill>
                  <a:srgbClr val="69442D"/>
                </a:solidFill>
                <a:latin typeface="Open Sans Light"/>
              </a:rPr>
              <a:t>Broker Free Site</a:t>
            </a:r>
          </a:p>
          <a:p>
            <a:pPr marL="499267" indent="-249633" lvl="1">
              <a:lnSpc>
                <a:spcPts val="3237"/>
              </a:lnSpc>
              <a:buFont typeface="Arial"/>
              <a:buChar char="•"/>
            </a:pPr>
            <a:r>
              <a:rPr lang="en-US" sz="2312">
                <a:solidFill>
                  <a:srgbClr val="69442D"/>
                </a:solidFill>
                <a:latin typeface="Open Sans Light"/>
              </a:rPr>
              <a:t>User Friendly</a:t>
            </a:r>
          </a:p>
          <a:p>
            <a:pPr marL="499268" indent="-249634" lvl="1">
              <a:lnSpc>
                <a:spcPts val="3237"/>
              </a:lnSpc>
              <a:buFont typeface="Arial"/>
              <a:buChar char="•"/>
            </a:pPr>
            <a:r>
              <a:rPr lang="en-US" sz="2312">
                <a:solidFill>
                  <a:srgbClr val="69442D"/>
                </a:solidFill>
                <a:latin typeface="Open Sans Light"/>
              </a:rPr>
              <a:t>Expense Free</a:t>
            </a:r>
          </a:p>
        </p:txBody>
      </p:sp>
      <p:grpSp>
        <p:nvGrpSpPr>
          <p:cNvPr name="Group 7" id="7"/>
          <p:cNvGrpSpPr/>
          <p:nvPr/>
        </p:nvGrpSpPr>
        <p:grpSpPr>
          <a:xfrm rot="0">
            <a:off x="4307783" y="309744"/>
            <a:ext cx="1138033" cy="843552"/>
            <a:chOff x="0" y="0"/>
            <a:chExt cx="1517378" cy="1124736"/>
          </a:xfrm>
        </p:grpSpPr>
        <p:sp>
          <p:nvSpPr>
            <p:cNvPr name="Freeform 8" id="8"/>
            <p:cNvSpPr/>
            <p:nvPr/>
          </p:nvSpPr>
          <p:spPr>
            <a:xfrm flipH="false" flipV="false" rot="0">
              <a:off x="379344" y="0"/>
              <a:ext cx="758689" cy="758689"/>
            </a:xfrm>
            <a:custGeom>
              <a:avLst/>
              <a:gdLst/>
              <a:ahLst/>
              <a:cxnLst/>
              <a:rect r="r" b="b" t="t" l="l"/>
              <a:pathLst>
                <a:path h="758689" w="758689">
                  <a:moveTo>
                    <a:pt x="0" y="0"/>
                  </a:moveTo>
                  <a:lnTo>
                    <a:pt x="758689" y="0"/>
                  </a:lnTo>
                  <a:lnTo>
                    <a:pt x="758689" y="758689"/>
                  </a:lnTo>
                  <a:lnTo>
                    <a:pt x="0" y="75868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TextBox 9" id="9"/>
            <p:cNvSpPr txBox="true"/>
            <p:nvPr/>
          </p:nvSpPr>
          <p:spPr>
            <a:xfrm rot="0">
              <a:off x="0" y="758937"/>
              <a:ext cx="1517378" cy="248680"/>
            </a:xfrm>
            <a:prstGeom prst="rect">
              <a:avLst/>
            </a:prstGeom>
          </p:spPr>
          <p:txBody>
            <a:bodyPr anchor="t" rtlCol="false" tIns="0" lIns="0" bIns="0" rIns="0">
              <a:spAutoFit/>
            </a:bodyPr>
            <a:lstStyle/>
            <a:p>
              <a:pPr algn="ctr">
                <a:lnSpc>
                  <a:spcPts val="1589"/>
                </a:lnSpc>
              </a:pPr>
              <a:r>
                <a:rPr lang="en-US" sz="1135">
                  <a:solidFill>
                    <a:srgbClr val="FFFFFF"/>
                  </a:solidFill>
                  <a:latin typeface="Now Bold"/>
                </a:rPr>
                <a:t>HOME TOWN</a:t>
              </a:r>
            </a:p>
          </p:txBody>
        </p:sp>
        <p:sp>
          <p:nvSpPr>
            <p:cNvPr name="TextBox 10" id="10"/>
            <p:cNvSpPr txBox="true"/>
            <p:nvPr/>
          </p:nvSpPr>
          <p:spPr>
            <a:xfrm rot="0">
              <a:off x="128988" y="991770"/>
              <a:ext cx="1259403" cy="103373"/>
            </a:xfrm>
            <a:prstGeom prst="rect">
              <a:avLst/>
            </a:prstGeom>
          </p:spPr>
          <p:txBody>
            <a:bodyPr anchor="t" rtlCol="false" tIns="0" lIns="0" bIns="0" rIns="0">
              <a:spAutoFit/>
            </a:bodyPr>
            <a:lstStyle/>
            <a:p>
              <a:pPr algn="ctr">
                <a:lnSpc>
                  <a:spcPts val="669"/>
                </a:lnSpc>
              </a:pPr>
              <a:r>
                <a:rPr lang="en-US" sz="477" spc="159">
                  <a:solidFill>
                    <a:srgbClr val="FFFFFF"/>
                  </a:solidFill>
                  <a:latin typeface="Now Bold"/>
                </a:rPr>
                <a:t>REALTY</a:t>
              </a:r>
            </a:p>
          </p:txBody>
        </p:sp>
        <p:sp>
          <p:nvSpPr>
            <p:cNvPr name="AutoShape 11" id="11"/>
            <p:cNvSpPr/>
            <p:nvPr/>
          </p:nvSpPr>
          <p:spPr>
            <a:xfrm rot="0">
              <a:off x="455213" y="1117150"/>
              <a:ext cx="606951" cy="0"/>
            </a:xfrm>
            <a:prstGeom prst="line">
              <a:avLst/>
            </a:prstGeom>
            <a:ln cap="flat" w="7587">
              <a:solidFill>
                <a:srgbClr val="FFFFFF"/>
              </a:solidFill>
              <a:prstDash val="solid"/>
              <a:headEnd type="none" len="sm" w="sm"/>
              <a:tailEnd type="none" len="sm" w="sm"/>
            </a:ln>
          </p:spPr>
        </p:sp>
      </p:grpSp>
    </p:spTree>
  </p:cSld>
  <p:clrMapOvr>
    <a:masterClrMapping/>
  </p:clrMapOvr>
  <p:transition spd="fast">
    <p:fade/>
  </p:transition>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9F8C7F"/>
        </a:solidFill>
      </p:bgPr>
    </p:bg>
    <p:spTree>
      <p:nvGrpSpPr>
        <p:cNvPr id="1" name=""/>
        <p:cNvGrpSpPr/>
        <p:nvPr/>
      </p:nvGrpSpPr>
      <p:grpSpPr>
        <a:xfrm>
          <a:off x="0" y="0"/>
          <a:ext cx="0" cy="0"/>
          <a:chOff x="0" y="0"/>
          <a:chExt cx="0" cy="0"/>
        </a:xfrm>
      </p:grpSpPr>
      <p:grpSp>
        <p:nvGrpSpPr>
          <p:cNvPr name="Group 2" id="2"/>
          <p:cNvGrpSpPr/>
          <p:nvPr/>
        </p:nvGrpSpPr>
        <p:grpSpPr>
          <a:xfrm rot="0">
            <a:off x="0" y="-40720"/>
            <a:ext cx="9753600" cy="7365826"/>
            <a:chOff x="0" y="0"/>
            <a:chExt cx="13004800" cy="9821101"/>
          </a:xfrm>
        </p:grpSpPr>
        <p:pic>
          <p:nvPicPr>
            <p:cNvPr name="Picture 3" id="3"/>
            <p:cNvPicPr>
              <a:picLocks noChangeAspect="true"/>
            </p:cNvPicPr>
            <p:nvPr/>
          </p:nvPicPr>
          <p:blipFill>
            <a:blip r:embed="rId2">
              <a:alphaModFix amt="21999"/>
            </a:blip>
            <a:srcRect l="10357" t="0" r="10357" b="0"/>
            <a:stretch>
              <a:fillRect/>
            </a:stretch>
          </p:blipFill>
          <p:spPr>
            <a:xfrm flipH="false" flipV="false">
              <a:off x="0" y="0"/>
              <a:ext cx="13004800" cy="9821101"/>
            </a:xfrm>
            <a:prstGeom prst="rect">
              <a:avLst/>
            </a:prstGeom>
          </p:spPr>
        </p:pic>
      </p:grpSp>
      <p:sp>
        <p:nvSpPr>
          <p:cNvPr name="TextBox 4" id="4"/>
          <p:cNvSpPr txBox="true"/>
          <p:nvPr/>
        </p:nvSpPr>
        <p:spPr>
          <a:xfrm rot="0">
            <a:off x="628284" y="3175201"/>
            <a:ext cx="8497033" cy="1317224"/>
          </a:xfrm>
          <a:prstGeom prst="rect">
            <a:avLst/>
          </a:prstGeom>
        </p:spPr>
        <p:txBody>
          <a:bodyPr anchor="t" rtlCol="false" tIns="0" lIns="0" bIns="0" rIns="0">
            <a:spAutoFit/>
          </a:bodyPr>
          <a:lstStyle/>
          <a:p>
            <a:pPr algn="ctr">
              <a:lnSpc>
                <a:spcPts val="9548"/>
              </a:lnSpc>
            </a:pPr>
            <a:r>
              <a:rPr lang="en-US" sz="10975">
                <a:solidFill>
                  <a:srgbClr val="FFFFFF"/>
                </a:solidFill>
                <a:latin typeface="Open Sans Extra Bold Bold Italics"/>
              </a:rPr>
              <a:t>THANK YOU!</a:t>
            </a:r>
          </a:p>
        </p:txBody>
      </p:sp>
      <p:grpSp>
        <p:nvGrpSpPr>
          <p:cNvPr name="Group 5" id="5"/>
          <p:cNvGrpSpPr/>
          <p:nvPr/>
        </p:nvGrpSpPr>
        <p:grpSpPr>
          <a:xfrm rot="0">
            <a:off x="4004155" y="335240"/>
            <a:ext cx="1822340" cy="1350785"/>
            <a:chOff x="0" y="0"/>
            <a:chExt cx="2429786" cy="1801047"/>
          </a:xfrm>
        </p:grpSpPr>
        <p:sp>
          <p:nvSpPr>
            <p:cNvPr name="Freeform 6" id="6"/>
            <p:cNvSpPr/>
            <p:nvPr/>
          </p:nvSpPr>
          <p:spPr>
            <a:xfrm flipH="false" flipV="false" rot="0">
              <a:off x="607447" y="0"/>
              <a:ext cx="1214893" cy="1214893"/>
            </a:xfrm>
            <a:custGeom>
              <a:avLst/>
              <a:gdLst/>
              <a:ahLst/>
              <a:cxnLst/>
              <a:rect r="r" b="b" t="t" l="l"/>
              <a:pathLst>
                <a:path h="1214893" w="1214893">
                  <a:moveTo>
                    <a:pt x="0" y="0"/>
                  </a:moveTo>
                  <a:lnTo>
                    <a:pt x="1214893" y="0"/>
                  </a:lnTo>
                  <a:lnTo>
                    <a:pt x="1214893" y="1214893"/>
                  </a:lnTo>
                  <a:lnTo>
                    <a:pt x="0" y="121489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TextBox 7" id="7"/>
            <p:cNvSpPr txBox="true"/>
            <p:nvPr/>
          </p:nvSpPr>
          <p:spPr>
            <a:xfrm rot="0">
              <a:off x="0" y="1207695"/>
              <a:ext cx="2429786" cy="405808"/>
            </a:xfrm>
            <a:prstGeom prst="rect">
              <a:avLst/>
            </a:prstGeom>
          </p:spPr>
          <p:txBody>
            <a:bodyPr anchor="t" rtlCol="false" tIns="0" lIns="0" bIns="0" rIns="0">
              <a:spAutoFit/>
            </a:bodyPr>
            <a:lstStyle/>
            <a:p>
              <a:pPr algn="ctr">
                <a:lnSpc>
                  <a:spcPts val="2544"/>
                </a:lnSpc>
              </a:pPr>
              <a:r>
                <a:rPr lang="en-US" sz="1817">
                  <a:solidFill>
                    <a:srgbClr val="FFFFFF"/>
                  </a:solidFill>
                  <a:latin typeface="Now Bold"/>
                </a:rPr>
                <a:t>HOME TOWN</a:t>
              </a:r>
            </a:p>
          </p:txBody>
        </p:sp>
        <p:sp>
          <p:nvSpPr>
            <p:cNvPr name="TextBox 8" id="8"/>
            <p:cNvSpPr txBox="true"/>
            <p:nvPr/>
          </p:nvSpPr>
          <p:spPr>
            <a:xfrm rot="0">
              <a:off x="206549" y="1593854"/>
              <a:ext cx="2016689" cy="159805"/>
            </a:xfrm>
            <a:prstGeom prst="rect">
              <a:avLst/>
            </a:prstGeom>
          </p:spPr>
          <p:txBody>
            <a:bodyPr anchor="t" rtlCol="false" tIns="0" lIns="0" bIns="0" rIns="0">
              <a:spAutoFit/>
            </a:bodyPr>
            <a:lstStyle/>
            <a:p>
              <a:pPr algn="ctr">
                <a:lnSpc>
                  <a:spcPts val="1071"/>
                </a:lnSpc>
              </a:pPr>
              <a:r>
                <a:rPr lang="en-US" sz="765" spc="254">
                  <a:solidFill>
                    <a:srgbClr val="FFFFFF"/>
                  </a:solidFill>
                  <a:latin typeface="Now Bold"/>
                </a:rPr>
                <a:t>REALTY</a:t>
              </a:r>
            </a:p>
          </p:txBody>
        </p:sp>
        <p:sp>
          <p:nvSpPr>
            <p:cNvPr name="AutoShape 9" id="9"/>
            <p:cNvSpPr/>
            <p:nvPr/>
          </p:nvSpPr>
          <p:spPr>
            <a:xfrm rot="0">
              <a:off x="728936" y="1788898"/>
              <a:ext cx="971914" cy="0"/>
            </a:xfrm>
            <a:prstGeom prst="line">
              <a:avLst/>
            </a:prstGeom>
            <a:ln cap="flat" w="12149">
              <a:solidFill>
                <a:srgbClr val="FFFFFF"/>
              </a:solidFill>
              <a:prstDash val="solid"/>
              <a:headEnd type="none" len="sm" w="sm"/>
              <a:tailEnd type="none" len="sm" w="sm"/>
            </a:ln>
          </p:spPr>
        </p:sp>
      </p:grpSp>
    </p:spTree>
  </p:cSld>
  <p:clrMapOvr>
    <a:masterClrMapping/>
  </p:clrMapOvr>
  <p:transition spd="fast">
    <p:cover dir="d"/>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DAF2Za0t72I</dc:identifier>
  <dcterms:modified xsi:type="dcterms:W3CDTF">2011-08-01T06:04:30Z</dcterms:modified>
  <cp:revision>1</cp:revision>
  <dc:title>Real-Estate Listing Management</dc:title>
</cp:coreProperties>
</file>